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33"/>
  </p:notesMasterIdLst>
  <p:sldIdLst>
    <p:sldId id="278" r:id="rId3"/>
    <p:sldId id="283" r:id="rId4"/>
    <p:sldId id="280" r:id="rId5"/>
    <p:sldId id="263" r:id="rId6"/>
    <p:sldId id="259" r:id="rId7"/>
    <p:sldId id="262" r:id="rId8"/>
    <p:sldId id="273" r:id="rId9"/>
    <p:sldId id="275" r:id="rId10"/>
    <p:sldId id="264" r:id="rId11"/>
    <p:sldId id="257" r:id="rId12"/>
    <p:sldId id="256" r:id="rId13"/>
    <p:sldId id="269" r:id="rId14"/>
    <p:sldId id="335" r:id="rId15"/>
    <p:sldId id="282" r:id="rId16"/>
    <p:sldId id="312" r:id="rId17"/>
    <p:sldId id="332" r:id="rId18"/>
    <p:sldId id="314" r:id="rId19"/>
    <p:sldId id="334" r:id="rId20"/>
    <p:sldId id="328" r:id="rId21"/>
    <p:sldId id="326" r:id="rId22"/>
    <p:sldId id="333" r:id="rId23"/>
    <p:sldId id="284" r:id="rId24"/>
    <p:sldId id="281" r:id="rId25"/>
    <p:sldId id="315" r:id="rId26"/>
    <p:sldId id="329" r:id="rId27"/>
    <p:sldId id="339" r:id="rId28"/>
    <p:sldId id="338" r:id="rId29"/>
    <p:sldId id="337" r:id="rId30"/>
    <p:sldId id="327" r:id="rId31"/>
    <p:sldId id="33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AE5912"/>
    <a:srgbClr val="B76B1F"/>
    <a:srgbClr val="BC8F00"/>
    <a:srgbClr val="A8621C"/>
    <a:srgbClr val="AD1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81" d="100"/>
          <a:sy n="81" d="100"/>
        </p:scale>
        <p:origin x="9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27C30-8985-4DF2-96E8-47499092FC83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C6797-275B-49F3-AAE5-C692C23DBCA6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F07F0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F07F0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F07F0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F07F0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647-E910-4C99-B731-AEB7D2152317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E7805B-809F-4B4D-BE2F-C486D3D5639E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2606F0-1192-4B88-9780-F9196469661E}" type="datetimeFigureOut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07.06.2023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9C48EC-AA7D-4E5E-B6E9-AEEE49E94906}" type="slidenum">
              <a:rPr kumimoji="0" lang="uk-UA" sz="900" b="0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‹№›</a:t>
            </a:fld>
            <a:endParaRPr kumimoji="0" lang="uk-UA" sz="900" b="0" i="0" u="none" strike="noStrike" kern="1200" cap="none" spc="0" normalizeH="0" baseline="0" noProof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9576" y="3330809"/>
            <a:ext cx="7766936" cy="1646302"/>
          </a:xfrm>
        </p:spPr>
        <p:txBody>
          <a:bodyPr/>
          <a:lstStyle/>
          <a:p>
            <a:pPr marL="342900" lvl="0" indent="-342900" algn="ctr" defTabSz="914400">
              <a:spcBef>
                <a:spcPct val="20000"/>
              </a:spcBef>
            </a:pPr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Звіт керівника ЗДО№30 перед колективом та громадськістю</a:t>
            </a:r>
            <a:b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</a:br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за </a:t>
            </a:r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2022-2023 </a:t>
            </a:r>
            <a:r>
              <a:rPr lang="uk-UA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н.р</a:t>
            </a:r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. </a:t>
            </a:r>
            <a:b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</a:br>
            <a:endParaRPr lang="uk-U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714017" y="6105265"/>
            <a:ext cx="2338812" cy="1096899"/>
          </a:xfrm>
        </p:spPr>
        <p:txBody>
          <a:bodyPr>
            <a:normAutofit/>
          </a:bodyPr>
          <a:lstStyle/>
          <a:p>
            <a:r>
              <a:rPr lang="uk-UA" sz="1400" b="1" dirty="0" smtClean="0">
                <a:solidFill>
                  <a:srgbClr val="AD1FA6"/>
                </a:solidFill>
              </a:rPr>
              <a:t>Ірина Андросюк</a:t>
            </a:r>
          </a:p>
          <a:p>
            <a:r>
              <a:rPr lang="uk-UA" sz="1400" b="1" dirty="0" smtClean="0">
                <a:solidFill>
                  <a:srgbClr val="AD1FA6"/>
                </a:solidFill>
              </a:rPr>
              <a:t>Директор ЗДО№30</a:t>
            </a:r>
            <a:endParaRPr lang="uk-UA" sz="1400" b="1" dirty="0">
              <a:solidFill>
                <a:srgbClr val="AD1FA6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03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 - огляди</a:t>
            </a:r>
            <a:endParaRPr lang="uk-UA" sz="2800" dirty="0">
              <a:solidFill>
                <a:srgbClr val="AE5912"/>
              </a:solidFill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7" y="1329308"/>
            <a:ext cx="4199384" cy="4199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AE5912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Місце для вмісту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305" y="1289749"/>
            <a:ext cx="4292147" cy="4292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77277" y="5718196"/>
            <a:ext cx="3881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Нетрадиційне обладнання в групових спортивних осередках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9305" y="5936566"/>
            <a:ext cx="4292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 куточок національно-патріотичного виховання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267286"/>
            <a:ext cx="8596668" cy="811247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59" y="963495"/>
            <a:ext cx="3687417" cy="2465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0" y="3633715"/>
            <a:ext cx="3574876" cy="2681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25259" y="6334919"/>
            <a:ext cx="42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 город на підвіконні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41" y="6130205"/>
            <a:ext cx="56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Найкраща картотека дидактичних ігор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1293" y="590543"/>
            <a:ext cx="2994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Конкурси-огляди</a:t>
            </a:r>
          </a:p>
          <a:p>
            <a:pPr algn="ctr"/>
            <a:r>
              <a:rPr lang="uk-UA" b="1" dirty="0" smtClean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Предметно-розвивальне середовище</a:t>
            </a:r>
            <a:endParaRPr lang="uk-UA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21" y="2461853"/>
            <a:ext cx="3342900" cy="3342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Місце для вмісту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57" y="778830"/>
            <a:ext cx="3201710" cy="3201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73" y="977745"/>
            <a:ext cx="7666034" cy="563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02172" y="106017"/>
            <a:ext cx="856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</a:t>
            </a:r>
            <a:r>
              <a:rPr lang="uk-UA" sz="2400" b="1" dirty="0" smtClean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</a:t>
            </a:r>
            <a:r>
              <a:rPr lang="uk-UA" sz="24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(презентовані на виставці дидактичних і методичних матеріалів «Творчі сходинки педагогів»)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897" y="207971"/>
            <a:ext cx="6990191" cy="894477"/>
          </a:xfrm>
        </p:spPr>
        <p:txBody>
          <a:bodyPr/>
          <a:lstStyle/>
          <a:p>
            <a:pPr algn="ctr"/>
            <a:r>
              <a:rPr lang="uk-UA" sz="2800" b="1" dirty="0" smtClean="0"/>
              <a:t>Впровадження інноваційних технологій</a:t>
            </a:r>
            <a:endParaRPr lang="uk-UA" sz="2800" b="1" dirty="0"/>
          </a:p>
        </p:txBody>
      </p:sp>
      <p:sp>
        <p:nvSpPr>
          <p:cNvPr id="4" name="Содержимое 4"/>
          <p:cNvSpPr>
            <a:spLocks noGrp="1"/>
          </p:cNvSpPr>
          <p:nvPr/>
        </p:nvSpPr>
        <p:spPr>
          <a:xfrm>
            <a:off x="321670" y="1230866"/>
            <a:ext cx="4149378" cy="2129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AE5912"/>
                </a:solidFill>
              </a:rPr>
              <a:t>Навчання дітей ранньому читанню за методиками Л.</a:t>
            </a:r>
            <a:r>
              <a:rPr lang="uk-UA" sz="1800" b="1" dirty="0" err="1" smtClean="0">
                <a:solidFill>
                  <a:srgbClr val="AE5912"/>
                </a:solidFill>
              </a:rPr>
              <a:t>Шелестової</a:t>
            </a:r>
            <a:r>
              <a:rPr lang="uk-UA" sz="1800" b="1" dirty="0" smtClean="0">
                <a:solidFill>
                  <a:srgbClr val="AE5912"/>
                </a:solidFill>
              </a:rPr>
              <a:t>, М.Зайцева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AE5912"/>
                </a:solidFill>
              </a:rPr>
              <a:t>Впровадження спадщини В.Сухомлинського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AE5912"/>
                </a:solidFill>
              </a:rPr>
              <a:t>Освітні проекти у ЗДО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AE5912"/>
                </a:solidFill>
              </a:rPr>
              <a:t>Пошуково-дослідницька               діяльність у креативному              розвитку дошкільників</a:t>
            </a:r>
          </a:p>
          <a:p>
            <a:pPr>
              <a:buFont typeface="Wingdings" pitchFamily="2" charset="2"/>
              <a:buChar char="Ø"/>
            </a:pPr>
            <a:endParaRPr lang="uk-UA" sz="2600" b="1" dirty="0" smtClean="0">
              <a:solidFill>
                <a:srgbClr val="1616AA"/>
              </a:solidFill>
            </a:endParaRPr>
          </a:p>
          <a:p>
            <a:pPr>
              <a:buFont typeface="Wingdings" pitchFamily="2" charset="2"/>
              <a:buChar char="Ø"/>
            </a:pPr>
            <a:endParaRPr lang="uk-UA" dirty="0" smtClean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3575451" y="2235700"/>
            <a:ext cx="3715998" cy="169664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uk-UA" sz="2400" b="1" dirty="0" err="1" smtClean="0">
                <a:solidFill>
                  <a:srgbClr val="AE5912"/>
                </a:solidFill>
                <a:latin typeface="Calibri"/>
              </a:rPr>
              <a:t>Арт</a:t>
            </a:r>
            <a:r>
              <a:rPr lang="uk-UA" sz="2400" b="1" dirty="0" smtClean="0">
                <a:solidFill>
                  <a:srgbClr val="AE5912"/>
                </a:solidFill>
                <a:latin typeface="Calibri"/>
              </a:rPr>
              <a:t> – терапія – зцілення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uk-UA" sz="2400" b="1" dirty="0" smtClean="0">
                <a:solidFill>
                  <a:srgbClr val="AE5912"/>
                </a:solidFill>
                <a:latin typeface="Calibri"/>
              </a:rPr>
              <a:t>мистецтвом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AE5912"/>
                </a:solidFill>
                <a:latin typeface="Calibri"/>
              </a:rPr>
              <a:t>Використання коректурних               таблиць за Н.Гавриш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rgbClr val="AE5912"/>
                </a:solidFill>
                <a:latin typeface="Calibri"/>
              </a:rPr>
              <a:t>Кінестезія на музичних заняттях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endParaRPr lang="uk-UA" sz="2800" b="1" dirty="0" smtClean="0">
              <a:solidFill>
                <a:srgbClr val="AE5912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endParaRPr lang="uk-UA" sz="2800" dirty="0" smtClean="0">
              <a:solidFill>
                <a:srgbClr val="FFC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endParaRPr lang="uk-UA" sz="2800" dirty="0" smtClean="0">
              <a:solidFill>
                <a:srgbClr val="FFC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endParaRPr lang="uk-UA" sz="2800" dirty="0" smtClean="0">
              <a:solidFill>
                <a:srgbClr val="FFC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/>
            </a:pP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03" y="146299"/>
            <a:ext cx="4347174" cy="276315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3" y="4132612"/>
            <a:ext cx="3781270" cy="262444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 b="20092"/>
          <a:stretch/>
        </p:blipFill>
        <p:spPr>
          <a:xfrm>
            <a:off x="8863864" y="2909454"/>
            <a:ext cx="3136380" cy="3924708"/>
          </a:xfrm>
          <a:prstGeom prst="rect">
            <a:avLst/>
          </a:prstGeom>
          <a:ln>
            <a:solidFill>
              <a:srgbClr val="B76B1F"/>
            </a:solidFill>
          </a:ln>
        </p:spPr>
      </p:pic>
      <p:sp>
        <p:nvSpPr>
          <p:cNvPr id="8" name="Содержимое 4"/>
          <p:cNvSpPr txBox="1">
            <a:spLocks/>
          </p:cNvSpPr>
          <p:nvPr/>
        </p:nvSpPr>
        <p:spPr>
          <a:xfrm>
            <a:off x="4606548" y="4255769"/>
            <a:ext cx="4257316" cy="2378131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8621C"/>
                </a:solidFill>
                <a:effectLst/>
                <a:uLnTx/>
                <a:uFillTx/>
              </a:rPr>
              <a:t>Кольоротерапія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8621C"/>
                </a:solidFill>
                <a:effectLst/>
                <a:uLnTx/>
                <a:uFillTx/>
              </a:rPr>
              <a:t> з дітьми раннього віку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8621C"/>
                </a:solidFill>
                <a:effectLst/>
                <a:uLnTx/>
                <a:uFillTx/>
              </a:rPr>
              <a:t>Ейдетика у розвитку та навчанні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700" b="1" dirty="0" smtClean="0">
                <a:solidFill>
                  <a:srgbClr val="A8621C"/>
                </a:solidFill>
              </a:rPr>
              <a:t>дошкільників</a:t>
            </a:r>
            <a:endParaRPr kumimoji="0" lang="uk-UA" sz="1700" b="1" i="0" u="none" strike="noStrike" kern="1200" cap="none" spc="0" normalizeH="0" baseline="0" noProof="0" dirty="0" smtClean="0">
              <a:ln>
                <a:noFill/>
              </a:ln>
              <a:solidFill>
                <a:srgbClr val="A8621C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uk-UA" sz="1700" b="1" dirty="0" smtClean="0">
                <a:solidFill>
                  <a:srgbClr val="A8621C"/>
                </a:solidFill>
              </a:rPr>
              <a:t>Музейна педагогіка у роботі з   дошкільниками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uk-UA" sz="1700" b="1" dirty="0" smtClean="0">
                <a:solidFill>
                  <a:srgbClr val="A8621C"/>
                </a:solidFill>
              </a:rPr>
              <a:t>Пізнаємо світ з кругами </a:t>
            </a:r>
            <a:r>
              <a:rPr lang="uk-UA" sz="1700" b="1" dirty="0" err="1" smtClean="0">
                <a:solidFill>
                  <a:srgbClr val="A8621C"/>
                </a:solidFill>
              </a:rPr>
              <a:t>Лулія</a:t>
            </a:r>
            <a:r>
              <a:rPr lang="uk-UA" sz="1700" b="1" dirty="0" smtClean="0">
                <a:solidFill>
                  <a:srgbClr val="A8621C"/>
                </a:solidFill>
              </a:rPr>
              <a:t> (ТРВЗ)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srgbClr val="A862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2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62" y="1506278"/>
            <a:ext cx="3169590" cy="998529"/>
          </a:xfrm>
        </p:spPr>
        <p:txBody>
          <a:bodyPr/>
          <a:lstStyle/>
          <a:p>
            <a:pPr algn="ctr"/>
            <a:r>
              <a:rPr lang="uk-UA" sz="2000" b="1" dirty="0" smtClean="0"/>
              <a:t>Розвага «Маленькі кроки до великої перемоги »</a:t>
            </a:r>
            <a:endParaRPr lang="uk-UA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76" y="1456022"/>
            <a:ext cx="4443663" cy="3176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24" y="3564089"/>
            <a:ext cx="4714145" cy="302227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5" y="216770"/>
            <a:ext cx="3769895" cy="282742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34063" y="5518088"/>
            <a:ext cx="3020003" cy="5151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dirty="0" smtClean="0">
                <a:solidFill>
                  <a:schemeClr val="accent1">
                    <a:lumMod val="75000"/>
                  </a:schemeClr>
                </a:solidFill>
              </a:rPr>
              <a:t>Свята та розваги «Козацькі забави», </a:t>
            </a:r>
          </a:p>
          <a:p>
            <a:pPr algn="ctr"/>
            <a:r>
              <a:rPr lang="uk-UA" sz="1800" b="1" dirty="0" smtClean="0">
                <a:solidFill>
                  <a:schemeClr val="accent1">
                    <a:lumMod val="75000"/>
                  </a:schemeClr>
                </a:solidFill>
              </a:rPr>
              <a:t>«Про безпеку знай та не забувай» </a:t>
            </a:r>
            <a:endParaRPr lang="uk-U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818738" y="170491"/>
            <a:ext cx="7603367" cy="11935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Фізкультурно - оздоровчі технології (елементи “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Хатха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-йоги”, дихання за методикою 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О.Стрельнікової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степ-аеробіка, 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кольоротерапія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масаж,самомасаж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8" y="3882320"/>
            <a:ext cx="3883154" cy="29123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0920" y="3118996"/>
            <a:ext cx="3169590" cy="559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000" b="1" dirty="0" smtClean="0"/>
              <a:t>Степ-аеробіка</a:t>
            </a:r>
            <a:endParaRPr lang="uk-UA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405" y="226729"/>
            <a:ext cx="4481195" cy="33610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t="10681"/>
          <a:stretch>
            <a:fillRect/>
          </a:stretch>
        </p:blipFill>
        <p:spPr>
          <a:xfrm>
            <a:off x="251520" y="3348842"/>
            <a:ext cx="3892968" cy="343222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10563" t="-7622" r="2718" b="-739"/>
          <a:stretch>
            <a:fillRect/>
          </a:stretch>
        </p:blipFill>
        <p:spPr>
          <a:xfrm>
            <a:off x="4407902" y="3124735"/>
            <a:ext cx="4510467" cy="365633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4317" y="99060"/>
            <a:ext cx="5140213" cy="10036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Охорона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безпеки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життєдіяльності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дитини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Прямоугольник 4"/>
          <p:cNvSpPr/>
          <p:nvPr/>
        </p:nvSpPr>
        <p:spPr>
          <a:xfrm>
            <a:off x="710696" y="1151879"/>
            <a:ext cx="5146074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Ø"/>
            </a:pPr>
            <a:endParaRPr lang="ru-RU" sz="1600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Навчальні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Евакуація дітей та працівників ЗДО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Навчання з представниками навчально-методичного центру ЦЗ та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ін</a:t>
            </a:r>
            <a:endParaRPr lang="ru-RU" sz="20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69" y="555437"/>
            <a:ext cx="5883442" cy="5883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9" y="795647"/>
            <a:ext cx="4275738" cy="5643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368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5009" y="500377"/>
            <a:ext cx="7293973" cy="865285"/>
          </a:xfrm>
        </p:spPr>
        <p:txBody>
          <a:bodyPr/>
          <a:lstStyle/>
          <a:p>
            <a:pPr algn="ctr"/>
            <a:r>
              <a:rPr lang="uk-UA" sz="3600" b="1" dirty="0" smtClean="0"/>
              <a:t>Види роботи психологічної служба</a:t>
            </a:r>
            <a:endParaRPr lang="uk-UA" sz="36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728" y="203836"/>
            <a:ext cx="3274354" cy="34062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5" y="3426031"/>
            <a:ext cx="3649659" cy="330467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7" y="2039992"/>
            <a:ext cx="3129869" cy="411757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01140" y="933019"/>
            <a:ext cx="4122003" cy="45244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400" b="1" dirty="0" err="1" smtClean="0"/>
              <a:t>Психодіагностична</a:t>
            </a:r>
            <a:r>
              <a:rPr lang="uk-UA" sz="2400" b="1" dirty="0" smtClean="0"/>
              <a:t> робота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400" b="1" dirty="0" smtClean="0"/>
              <a:t>Консультаційна робота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400" b="1" dirty="0" smtClean="0"/>
              <a:t>Корекційно-відновлювальна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400" b="1" dirty="0" smtClean="0"/>
              <a:t>Психопрофілактична робота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400" b="1" dirty="0" smtClean="0"/>
              <a:t>Організаційно-методична робота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1697" y="-30347"/>
            <a:ext cx="6863938" cy="754512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Логопедичний пункт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1962" y="942043"/>
            <a:ext cx="6863938" cy="754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B76B1F"/>
                </a:solidFill>
              </a:rPr>
              <a:t>Всього виявлено з порушенням мовлення дітей - 43</a:t>
            </a:r>
            <a:endParaRPr lang="uk-UA" sz="2800" b="1" dirty="0">
              <a:solidFill>
                <a:srgbClr val="B76B1F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4643" y="1537177"/>
            <a:ext cx="6863938" cy="754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B76B1F"/>
                </a:solidFill>
              </a:rPr>
              <a:t>Прийнято на </a:t>
            </a:r>
            <a:r>
              <a:rPr lang="uk-UA" sz="2800" b="1" dirty="0" err="1" smtClean="0">
                <a:solidFill>
                  <a:srgbClr val="B76B1F"/>
                </a:solidFill>
              </a:rPr>
              <a:t>логопункт</a:t>
            </a:r>
            <a:r>
              <a:rPr lang="uk-UA" sz="2800" b="1" dirty="0" smtClean="0">
                <a:solidFill>
                  <a:srgbClr val="B76B1F"/>
                </a:solidFill>
              </a:rPr>
              <a:t> -25</a:t>
            </a:r>
            <a:endParaRPr lang="uk-UA" sz="2800" b="1" dirty="0">
              <a:solidFill>
                <a:srgbClr val="B76B1F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1962" y="2376733"/>
            <a:ext cx="6863938" cy="754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rgbClr val="B76B1F"/>
                </a:solidFill>
              </a:rPr>
              <a:t>Виправлено – 22, покращено - 3</a:t>
            </a:r>
            <a:endParaRPr lang="uk-UA" sz="2800" b="1" dirty="0">
              <a:solidFill>
                <a:srgbClr val="B76B1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48" y="3304515"/>
            <a:ext cx="4734871" cy="3551153"/>
          </a:xfrm>
          <a:prstGeom prst="rect">
            <a:avLst/>
          </a:prstGeom>
          <a:ln w="57150">
            <a:solidFill>
              <a:srgbClr val="B76B1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067" y="214236"/>
            <a:ext cx="3090279" cy="309027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0" y="3384103"/>
            <a:ext cx="5018532" cy="3473897"/>
          </a:xfrm>
          <a:prstGeom prst="rect">
            <a:avLst/>
          </a:prstGeom>
          <a:ln w="57150">
            <a:solidFill>
              <a:srgbClr val="AE5912"/>
            </a:solidFill>
          </a:ln>
        </p:spPr>
      </p:pic>
    </p:spTree>
    <p:extLst>
      <p:ext uri="{BB962C8B-B14F-4D97-AF65-F5344CB8AC3E}">
        <p14:creationId xmlns:p14="http://schemas.microsoft.com/office/powerpoint/2010/main" val="34936217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8299" y="667630"/>
            <a:ext cx="6829411" cy="868055"/>
          </a:xfrm>
        </p:spPr>
        <p:txBody>
          <a:bodyPr/>
          <a:lstStyle/>
          <a:p>
            <a:pPr algn="ctr"/>
            <a:r>
              <a:rPr lang="uk-UA" sz="3600" b="1" dirty="0" smtClean="0"/>
              <a:t>Участь вихованців у міських конкурсах</a:t>
            </a:r>
            <a:endParaRPr lang="uk-UA" sz="3600" b="1" dirty="0"/>
          </a:p>
        </p:txBody>
      </p:sp>
      <p:pic>
        <p:nvPicPr>
          <p:cNvPr id="6" name="Изображение 3"/>
          <p:cNvPicPr>
            <a:picLocks noChangeAspect="1"/>
          </p:cNvPicPr>
          <p:nvPr/>
        </p:nvPicPr>
        <p:blipFill rotWithShape="1">
          <a:blip r:embed="rId2"/>
          <a:srcRect l="-680" t="-299" r="6122" b="3572"/>
          <a:stretch/>
        </p:blipFill>
        <p:spPr>
          <a:xfrm>
            <a:off x="4291432" y="3513671"/>
            <a:ext cx="4367350" cy="3032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ідзаголовок 2"/>
          <p:cNvSpPr txBox="1">
            <a:spLocks/>
          </p:cNvSpPr>
          <p:nvPr/>
        </p:nvSpPr>
        <p:spPr>
          <a:xfrm>
            <a:off x="4505406" y="2944767"/>
            <a:ext cx="3792635" cy="56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rgbClr val="A8621C"/>
                </a:solidFill>
              </a:rPr>
              <a:t>Інтелектуальна ігротека</a:t>
            </a:r>
            <a:endParaRPr lang="uk-UA" sz="2000" b="1" dirty="0">
              <a:solidFill>
                <a:srgbClr val="A8621C"/>
              </a:solidFill>
            </a:endParaRPr>
          </a:p>
        </p:txBody>
      </p:sp>
      <p:sp>
        <p:nvSpPr>
          <p:cNvPr id="10" name="Підзаголовок 2"/>
          <p:cNvSpPr txBox="1">
            <a:spLocks/>
          </p:cNvSpPr>
          <p:nvPr/>
        </p:nvSpPr>
        <p:spPr>
          <a:xfrm>
            <a:off x="1043621" y="1955774"/>
            <a:ext cx="2780542" cy="56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000" b="1" dirty="0" smtClean="0">
                <a:solidFill>
                  <a:srgbClr val="A8621C"/>
                </a:solidFill>
              </a:rPr>
              <a:t>Музична скарбничка</a:t>
            </a:r>
            <a:endParaRPr lang="uk-UA" sz="2000" b="1" dirty="0">
              <a:solidFill>
                <a:srgbClr val="A8621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6854" y="1206034"/>
            <a:ext cx="2499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uk-UA" b="1" dirty="0" smtClean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юних читців </a:t>
            </a:r>
            <a:r>
              <a:rPr lang="uk-UA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«Хай в серці кожної дитини, живе любов до Батьківщини»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29" y="168083"/>
            <a:ext cx="3117100" cy="3952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9" y="2713315"/>
            <a:ext cx="3231187" cy="3740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32129"/>
              </p:ext>
            </p:extLst>
          </p:nvPr>
        </p:nvGraphicFramePr>
        <p:xfrm>
          <a:off x="4426227" y="459581"/>
          <a:ext cx="7341703" cy="6215662"/>
        </p:xfrm>
        <a:graphic>
          <a:graphicData uri="http://schemas.openxmlformats.org/drawingml/2006/table">
            <a:tbl>
              <a:tblPr firstRow="1" bandRow="1"/>
              <a:tblGrid>
                <a:gridCol w="1910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1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Назва </a:t>
                      </a:r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закладу, </a:t>
                      </a:r>
                    </a:p>
                    <a:p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рік заснування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Заклад дошкільної освіти №30 « Сонячний</a:t>
                      </a:r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»,</a:t>
                      </a:r>
                    </a:p>
                    <a:p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Рік заснування 1973р.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Адреса, контакти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м.  Луцьк, вул. </a:t>
                      </a:r>
                      <a:r>
                        <a:rPr lang="uk-UA" sz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Вороніхіна</a:t>
                      </a: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2, </a:t>
                      </a:r>
                      <a:r>
                        <a:rPr lang="uk-UA" sz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тел</a:t>
                      </a: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 24-36-82, пошта: 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sadok30@ukr.net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6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Проектна потужність/</a:t>
                      </a:r>
                      <a:endParaRPr kumimoji="0" lang="uk-UA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Кількість </a:t>
                      </a: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дітей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240/ 230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6B91E"/>
                      </a:solidFill>
                    </a:lnR>
                    <a:lnT w="12700" cap="flat" cmpd="sng" algn="ctr">
                      <a:solidFill>
                        <a:srgbClr val="E6B9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5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Кількість груп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 з них: 3 групи раннього віку, 8 – дошкільного віку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6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Кадрове забезпечення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всього працівників – 58, з них педагогів – 32, </a:t>
                      </a:r>
                      <a:r>
                        <a:rPr lang="uk-UA" sz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обслугов.персоналу</a:t>
                      </a:r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– 26.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2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Освіта педагогічних працівників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Повна вища – 19, базова вища – 5, неповна вища – 5.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3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Кваліфікаційний рівень </a:t>
                      </a:r>
                      <a:r>
                        <a:rPr lang="uk-UA" sz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педагог.працівників</a:t>
                      </a:r>
                      <a:endParaRPr lang="uk-UA" sz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Педагогічне звання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Спеціаліст «Вищої категорії» – 4, Спеціаліст І категорії - 7, Спеціаліст ІІ категорії – 7, 11 тарифний розряд </a:t>
                      </a:r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10</a:t>
                      </a:r>
                    </a:p>
                    <a:p>
                      <a:pPr algn="l"/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«Вихователь-методист»- 4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431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Нормативно-правове забезпечення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Конституція України; Закон України “Про дошкільну освіту”; Положення про ЗДО України від12.03.2003№305; Статут ЗДО; Правила внутрішньо-трудового розпорядку в ЗДО; Інші нормативно-правові документи, що регламентують діяльність ЗДО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87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/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Зміст освітньо-виховної роботи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Освітня програма </a:t>
                      </a:r>
                      <a:r>
                        <a:rPr lang="uk-UA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«</a:t>
                      </a:r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Дитина», авторські: «Виховання загальнолюдських та християнських моральних чеснот старших дошкільників», «Жива етика», «Я - лучанин»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74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Основна мета закладу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Забезпечення потреб родини та суспільства в оздоровленні, всебічному розвитку та вихованні дітей дошкільного віку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Напрямок роботи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Мовно-інтелектуальний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877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Методична проблема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/>
                      <a:r>
                        <a:rPr lang="uk-UA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Формування світоглядних орієнтирів особистості та духовно-патріотичних цінностей засобами художнього слова та краєзнавства</a:t>
                      </a:r>
                      <a:endParaRPr lang="uk-UA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E6B91E"/>
                      </a:solidFill>
                    </a:lnL>
                    <a:lnR w="12700" cmpd="sng">
                      <a:solidFill>
                        <a:srgbClr val="E6B91E"/>
                      </a:solidFill>
                    </a:lnR>
                    <a:lnT w="12700" cmpd="sng">
                      <a:solidFill>
                        <a:srgbClr val="E6B91E"/>
                      </a:solidFill>
                    </a:lnT>
                    <a:lnB w="12700" cmpd="sng">
                      <a:solidFill>
                        <a:srgbClr val="E6B91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7" y="1553286"/>
            <a:ext cx="4066164" cy="2700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C8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/>
          <p:nvPr/>
        </p:nvSpPr>
        <p:spPr>
          <a:xfrm>
            <a:off x="533401" y="459581"/>
            <a:ext cx="3631094" cy="583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Візитна картка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52" y="4799660"/>
            <a:ext cx="44129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 колективу:</a:t>
            </a:r>
          </a:p>
          <a:p>
            <a:pPr algn="ctr"/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 дитині її індивідуальність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1045" r="-2153" b="6979"/>
          <a:stretch/>
        </p:blipFill>
        <p:spPr>
          <a:xfrm>
            <a:off x="7944592" y="195591"/>
            <a:ext cx="3621973" cy="44001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ідзаголовок 2"/>
          <p:cNvSpPr txBox="1">
            <a:spLocks/>
          </p:cNvSpPr>
          <p:nvPr/>
        </p:nvSpPr>
        <p:spPr>
          <a:xfrm>
            <a:off x="985651" y="1639749"/>
            <a:ext cx="5406796" cy="1292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b="1" dirty="0" smtClean="0">
                <a:solidFill>
                  <a:srgbClr val="A8621C"/>
                </a:solidFill>
              </a:rPr>
              <a:t>ЗДО разом з вихованцями приєднався до книжкового </a:t>
            </a:r>
            <a:r>
              <a:rPr lang="uk-UA" sz="2000" b="1" dirty="0" err="1" smtClean="0">
                <a:solidFill>
                  <a:srgbClr val="A8621C"/>
                </a:solidFill>
              </a:rPr>
              <a:t>челенджу</a:t>
            </a:r>
            <a:r>
              <a:rPr lang="uk-UA" sz="2000" b="1" dirty="0" smtClean="0">
                <a:solidFill>
                  <a:srgbClr val="A8621C"/>
                </a:solidFill>
              </a:rPr>
              <a:t> від Літературно-меморіального музею </a:t>
            </a:r>
            <a:r>
              <a:rPr lang="uk-UA" sz="2000" b="1" dirty="0" err="1" smtClean="0">
                <a:solidFill>
                  <a:srgbClr val="A8621C"/>
                </a:solidFill>
              </a:rPr>
              <a:t>Л.Українки</a:t>
            </a:r>
            <a:r>
              <a:rPr lang="uk-UA" sz="2000" b="1" dirty="0" smtClean="0">
                <a:solidFill>
                  <a:srgbClr val="A8621C"/>
                </a:solidFill>
              </a:rPr>
              <a:t> у </a:t>
            </a:r>
            <a:r>
              <a:rPr lang="uk-UA" sz="2000" b="1" dirty="0" err="1" smtClean="0">
                <a:solidFill>
                  <a:srgbClr val="A8621C"/>
                </a:solidFill>
              </a:rPr>
              <a:t>Звягені</a:t>
            </a:r>
            <a:r>
              <a:rPr lang="uk-UA" sz="2000" b="1" dirty="0" smtClean="0">
                <a:solidFill>
                  <a:srgbClr val="A8621C"/>
                </a:solidFill>
              </a:rPr>
              <a:t> з нагоди 152-ї річниці від дня народження письменниці</a:t>
            </a:r>
            <a:endParaRPr lang="uk-UA" sz="2000" b="1" dirty="0">
              <a:solidFill>
                <a:srgbClr val="A8621C"/>
              </a:solidFill>
            </a:endParaRPr>
          </a:p>
        </p:txBody>
      </p:sp>
      <p:sp>
        <p:nvSpPr>
          <p:cNvPr id="6" name="Підзаголовок 2"/>
          <p:cNvSpPr txBox="1">
            <a:spLocks/>
          </p:cNvSpPr>
          <p:nvPr/>
        </p:nvSpPr>
        <p:spPr>
          <a:xfrm>
            <a:off x="1876302" y="195591"/>
            <a:ext cx="6377051" cy="1292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b="1" dirty="0" smtClean="0">
                <a:solidFill>
                  <a:srgbClr val="B76B1F"/>
                </a:solidFill>
              </a:rPr>
              <a:t>Всеукраїнський конкурс дитячої творчості до Дня захисників і захисниць України</a:t>
            </a:r>
          </a:p>
          <a:p>
            <a:pPr algn="ctr"/>
            <a:r>
              <a:rPr lang="uk-UA" sz="2000" b="1" dirty="0" smtClean="0">
                <a:solidFill>
                  <a:srgbClr val="B76B1F"/>
                </a:solidFill>
              </a:rPr>
              <a:t> ( І місце, Назар Левчук, старша група)</a:t>
            </a:r>
            <a:endParaRPr lang="uk-UA" sz="2000" b="1" dirty="0">
              <a:solidFill>
                <a:srgbClr val="B76B1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49" y="3388417"/>
            <a:ext cx="4607626" cy="3310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" y="3388417"/>
            <a:ext cx="3726438" cy="3310051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5023" y="254891"/>
            <a:ext cx="6863938" cy="2369555"/>
          </a:xfrm>
        </p:spPr>
        <p:txBody>
          <a:bodyPr/>
          <a:lstStyle/>
          <a:p>
            <a:pPr algn="ctr"/>
            <a:r>
              <a:rPr lang="uk-UA" sz="2800" b="1" dirty="0" smtClean="0"/>
              <a:t>Всі педагоги разом із своїми вихованцями долучилися до Міжнародного заняття доброти про гуманне та відповідальне ставлення до тварин</a:t>
            </a:r>
            <a:endParaRPr lang="uk-UA" sz="28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" b="16204"/>
          <a:stretch/>
        </p:blipFill>
        <p:spPr>
          <a:xfrm>
            <a:off x="8918369" y="142504"/>
            <a:ext cx="3146960" cy="3586348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9969"/>
          <a:stretch/>
        </p:blipFill>
        <p:spPr>
          <a:xfrm>
            <a:off x="533125" y="2702385"/>
            <a:ext cx="3373855" cy="3860847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445"/>
          <a:stretch/>
        </p:blipFill>
        <p:spPr>
          <a:xfrm>
            <a:off x="4191989" y="2927046"/>
            <a:ext cx="6543305" cy="3636186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5750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6270" y="107041"/>
            <a:ext cx="7813964" cy="677798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Участь педагогів у міських конкурсах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t="13908" r="4416" b="-1"/>
          <a:stretch/>
        </p:blipFill>
        <p:spPr>
          <a:xfrm>
            <a:off x="7995114" y="4006680"/>
            <a:ext cx="3836768" cy="26066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3252" y="722528"/>
            <a:ext cx="5203157" cy="9923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B76B1F"/>
                </a:solidFill>
              </a:rPr>
              <a:t>Конкурс «Успішний педагог» (Вихователь Неля </a:t>
            </a:r>
            <a:r>
              <a:rPr lang="uk-UA" sz="2000" b="1" dirty="0" err="1" smtClean="0">
                <a:solidFill>
                  <a:srgbClr val="B76B1F"/>
                </a:solidFill>
              </a:rPr>
              <a:t>Кушнірчук</a:t>
            </a:r>
            <a:r>
              <a:rPr lang="uk-UA" sz="2000" b="1" dirty="0" smtClean="0">
                <a:solidFill>
                  <a:srgbClr val="B76B1F"/>
                </a:solidFill>
              </a:rPr>
              <a:t>)</a:t>
            </a:r>
            <a:endParaRPr lang="uk-UA" sz="2000" b="1" dirty="0">
              <a:solidFill>
                <a:srgbClr val="B76B1F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1333" y="1233696"/>
            <a:ext cx="3942813" cy="1507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B76B1F"/>
                </a:solidFill>
              </a:rPr>
              <a:t>Конкурс «Молода надія дошкілля-2023р.» (Вихователь Катерина Іванова)</a:t>
            </a:r>
            <a:endParaRPr lang="uk-UA" sz="2000" b="1" dirty="0">
              <a:solidFill>
                <a:srgbClr val="B76B1F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21838" y="2971477"/>
            <a:ext cx="4185084" cy="1069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B76B1F"/>
                </a:solidFill>
              </a:rPr>
              <a:t>Локація для директорів ЗДО</a:t>
            </a:r>
            <a:br>
              <a:rPr lang="uk-UA" sz="2000" b="1" dirty="0" smtClean="0">
                <a:solidFill>
                  <a:srgbClr val="B76B1F"/>
                </a:solidFill>
              </a:rPr>
            </a:br>
            <a:r>
              <a:rPr lang="uk-UA" sz="2000" b="1" dirty="0" smtClean="0">
                <a:solidFill>
                  <a:srgbClr val="B76B1F"/>
                </a:solidFill>
              </a:rPr>
              <a:t>“Інструмент управління якістю освіти у ЗДО”</a:t>
            </a:r>
            <a:br>
              <a:rPr lang="uk-UA" sz="2000" b="1" dirty="0" smtClean="0">
                <a:solidFill>
                  <a:srgbClr val="B76B1F"/>
                </a:solidFill>
              </a:rPr>
            </a:br>
            <a:r>
              <a:rPr lang="uk-UA" sz="2000" b="1" dirty="0" smtClean="0">
                <a:solidFill>
                  <a:srgbClr val="B76B1F"/>
                </a:solidFill>
              </a:rPr>
              <a:t>( керівник директор                     Ірина Андросюк) </a:t>
            </a:r>
            <a:endParaRPr lang="uk-UA" sz="2000" b="1" dirty="0">
              <a:solidFill>
                <a:srgbClr val="B76B1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03765" y="5242495"/>
            <a:ext cx="3895035" cy="9923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FF6600"/>
                </a:solidFill>
              </a:rPr>
              <a:t>Конкурс «Заклад дошкільної освіти року - 2023» (ІІ місце, комплектування 11 груп )</a:t>
            </a:r>
            <a:endParaRPr lang="uk-UA" sz="2400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22" y="281103"/>
            <a:ext cx="2924960" cy="3284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" y="3190156"/>
            <a:ext cx="3299736" cy="3196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922" y="1651404"/>
            <a:ext cx="6072265" cy="1113224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AE5912"/>
                </a:solidFill>
              </a:rPr>
              <a:t/>
            </a:r>
            <a:br>
              <a:rPr lang="uk-UA" sz="2800" b="1" dirty="0" smtClean="0">
                <a:solidFill>
                  <a:srgbClr val="AE5912"/>
                </a:solidFill>
              </a:rPr>
            </a:br>
            <a:r>
              <a:rPr lang="uk-UA" sz="2800" b="1" dirty="0">
                <a:solidFill>
                  <a:srgbClr val="AE5912"/>
                </a:solidFill>
              </a:rPr>
              <a:t/>
            </a:r>
            <a:br>
              <a:rPr lang="uk-UA" sz="2800" b="1" dirty="0">
                <a:solidFill>
                  <a:srgbClr val="AE5912"/>
                </a:solidFill>
              </a:rPr>
            </a:br>
            <a:r>
              <a:rPr lang="uk-UA" sz="2000" b="1" dirty="0" smtClean="0">
                <a:solidFill>
                  <a:srgbClr val="AE5912"/>
                </a:solidFill>
              </a:rPr>
              <a:t>Творча зустріч у Центральній бібліотеці для дорослих з письменницею Зінаїдою Пахолок, автором книг для дітей</a:t>
            </a:r>
            <a:endParaRPr lang="uk-UA" sz="2000" b="1" dirty="0">
              <a:solidFill>
                <a:srgbClr val="AE5912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3621" r="14492"/>
          <a:stretch/>
        </p:blipFill>
        <p:spPr>
          <a:xfrm>
            <a:off x="7528955" y="251935"/>
            <a:ext cx="4251366" cy="3148330"/>
          </a:xfrm>
          <a:prstGeom prst="rect">
            <a:avLst/>
          </a:prstGeom>
          <a:ln>
            <a:solidFill>
              <a:srgbClr val="A8621C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9133" t="-600" r="8051" b="600"/>
          <a:stretch/>
        </p:blipFill>
        <p:spPr>
          <a:xfrm>
            <a:off x="283387" y="3250091"/>
            <a:ext cx="4514244" cy="340143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t="11671" b="18642"/>
          <a:stretch/>
        </p:blipFill>
        <p:spPr>
          <a:xfrm>
            <a:off x="5510150" y="2749697"/>
            <a:ext cx="4037611" cy="395392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0169" y="320249"/>
            <a:ext cx="6766905" cy="1214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800" b="1" dirty="0" smtClean="0">
                <a:solidFill>
                  <a:srgbClr val="AE5912"/>
                </a:solidFill>
              </a:rPr>
              <a:t/>
            </a:r>
            <a:br>
              <a:rPr lang="uk-UA" sz="2800" b="1" dirty="0" smtClean="0">
                <a:solidFill>
                  <a:srgbClr val="AE5912"/>
                </a:solidFill>
              </a:rPr>
            </a:br>
            <a:r>
              <a:rPr lang="uk-UA" sz="2800" b="1" dirty="0" smtClean="0">
                <a:solidFill>
                  <a:srgbClr val="AE5912"/>
                </a:solidFill>
              </a:rPr>
              <a:t/>
            </a:r>
            <a:br>
              <a:rPr lang="uk-UA" sz="2800" b="1" dirty="0" smtClean="0">
                <a:solidFill>
                  <a:srgbClr val="AE5912"/>
                </a:solidFill>
              </a:rPr>
            </a:b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Співпраця з родинами вихованців освітніми та громадськими  організаціями</a:t>
            </a:r>
            <a:endParaRPr lang="uk-U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5775" y="1542914"/>
            <a:ext cx="3220074" cy="1122418"/>
          </a:xfrm>
        </p:spPr>
        <p:txBody>
          <a:bodyPr/>
          <a:lstStyle/>
          <a:p>
            <a:pPr algn="ctr"/>
            <a:r>
              <a:rPr lang="uk-UA" sz="2000" b="1" dirty="0"/>
              <a:t>Проходження </a:t>
            </a:r>
            <a:r>
              <a:rPr lang="uk-UA" sz="2000" b="1" dirty="0" smtClean="0"/>
              <a:t>педагогічної практики </a:t>
            </a:r>
            <a:r>
              <a:rPr lang="uk-UA" sz="2000" b="1" dirty="0"/>
              <a:t>студентами </a:t>
            </a:r>
            <a:r>
              <a:rPr lang="uk-UA" sz="2000" b="1" dirty="0" smtClean="0"/>
              <a:t>2-4 курсу Луцького педагогічного коледжу в ЗДО</a:t>
            </a:r>
            <a:endParaRPr lang="uk-UA" sz="20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193" y="3353890"/>
            <a:ext cx="4575810" cy="301498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r="5721"/>
          <a:stretch/>
        </p:blipFill>
        <p:spPr>
          <a:xfrm>
            <a:off x="489293" y="2765683"/>
            <a:ext cx="4064119" cy="327145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49" y="223005"/>
            <a:ext cx="3790923" cy="561295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6496" y="176604"/>
            <a:ext cx="410927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Наступність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 та ЗЗСО №17 в рамках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концепції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Нова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школа»</a:t>
            </a:r>
          </a:p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3982" y="395690"/>
            <a:ext cx="5518485" cy="1948750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rgbClr val="A8621C"/>
                </a:solidFill>
              </a:rPr>
              <a:t>В рамках </a:t>
            </a:r>
            <a:r>
              <a:rPr lang="uk-UA" sz="2400" b="1" dirty="0" err="1" smtClean="0">
                <a:solidFill>
                  <a:srgbClr val="A8621C"/>
                </a:solidFill>
              </a:rPr>
              <a:t>проєкту</a:t>
            </a:r>
            <a:r>
              <a:rPr lang="uk-UA" sz="2400" b="1" dirty="0" smtClean="0">
                <a:solidFill>
                  <a:srgbClr val="A8621C"/>
                </a:solidFill>
              </a:rPr>
              <a:t> «</a:t>
            </a:r>
            <a:r>
              <a:rPr lang="uk-UA" sz="2400" b="1" dirty="0" err="1" smtClean="0">
                <a:solidFill>
                  <a:srgbClr val="A8621C"/>
                </a:solidFill>
              </a:rPr>
              <a:t>СпівДія</a:t>
            </a:r>
            <a:r>
              <a:rPr lang="uk-UA" sz="2400" b="1" dirty="0" smtClean="0">
                <a:solidFill>
                  <a:srgbClr val="A8621C"/>
                </a:solidFill>
              </a:rPr>
              <a:t> заради дітей» протягом року відбувалися цікаві та змістовні зустрічі в Центральній бібліотеці для дорослих</a:t>
            </a:r>
            <a:endParaRPr lang="uk-UA" sz="2400" b="1" dirty="0">
              <a:solidFill>
                <a:srgbClr val="A8621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2" y="2560725"/>
            <a:ext cx="5621455" cy="3495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83" y="521624"/>
            <a:ext cx="5068640" cy="413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66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756478" y="515821"/>
            <a:ext cx="9630889" cy="960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dirty="0" smtClean="0">
                <a:solidFill>
                  <a:srgbClr val="FF3399"/>
                </a:solidFill>
              </a:rPr>
              <a:t>                                                               </a:t>
            </a:r>
            <a:endParaRPr lang="uk-UA" sz="3600" dirty="0">
              <a:solidFill>
                <a:srgbClr val="FF3399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6478" y="731674"/>
            <a:ext cx="5406956" cy="1304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Збереження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 та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зміцнення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 здоров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’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я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дітей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. 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Соціальний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/>
              </a:rPr>
              <a:t>захист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8753" y="2036589"/>
            <a:ext cx="6541219" cy="3963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400" b="1" i="1" dirty="0" smtClean="0">
                <a:solidFill>
                  <a:srgbClr val="FF3399"/>
                </a:solidFill>
              </a:rPr>
              <a:t>                                                           </a:t>
            </a:r>
            <a:r>
              <a:rPr lang="uk-UA" sz="3000" b="1" i="1" dirty="0" smtClean="0">
                <a:solidFill>
                  <a:srgbClr val="FF3399"/>
                </a:solidFill>
              </a:rPr>
              <a:t>Пільгові категорії:</a:t>
            </a:r>
          </a:p>
          <a:p>
            <a:pPr algn="ctr"/>
            <a:r>
              <a:rPr lang="uk-UA" sz="3000" b="1" i="1" dirty="0" smtClean="0">
                <a:solidFill>
                  <a:srgbClr val="A83A9B"/>
                </a:solidFill>
              </a:rPr>
              <a:t>Безкоштовне харчування:</a:t>
            </a:r>
          </a:p>
          <a:p>
            <a:pPr algn="ctr"/>
            <a:r>
              <a:rPr lang="uk-UA" sz="3000" b="1" i="1" dirty="0" smtClean="0">
                <a:solidFill>
                  <a:srgbClr val="0066FF"/>
                </a:solidFill>
              </a:rPr>
              <a:t>Діти з малозабезпечених сімей – 4;</a:t>
            </a:r>
          </a:p>
          <a:p>
            <a:pPr algn="ctr"/>
            <a:r>
              <a:rPr lang="uk-UA" sz="3000" b="1" i="1" dirty="0" smtClean="0">
                <a:solidFill>
                  <a:srgbClr val="0066FF"/>
                </a:solidFill>
              </a:rPr>
              <a:t>Мобілізовані батьки – 16 </a:t>
            </a:r>
          </a:p>
          <a:p>
            <a:pPr algn="ctr"/>
            <a:r>
              <a:rPr lang="uk-UA" sz="3000" b="1" i="1" dirty="0" err="1" smtClean="0">
                <a:solidFill>
                  <a:srgbClr val="0066FF"/>
                </a:solidFill>
              </a:rPr>
              <a:t>Внутрішньопереміщені</a:t>
            </a:r>
            <a:r>
              <a:rPr lang="uk-UA" sz="3000" b="1" i="1" dirty="0" smtClean="0">
                <a:solidFill>
                  <a:srgbClr val="0066FF"/>
                </a:solidFill>
              </a:rPr>
              <a:t> особи - 4</a:t>
            </a:r>
          </a:p>
          <a:p>
            <a:pPr algn="ctr"/>
            <a:r>
              <a:rPr lang="uk-UA" sz="3000" b="1" i="1" dirty="0" smtClean="0">
                <a:solidFill>
                  <a:srgbClr val="A83A9B"/>
                </a:solidFill>
              </a:rPr>
              <a:t>Оплата 50% за харчування</a:t>
            </a:r>
          </a:p>
          <a:p>
            <a:pPr algn="ctr"/>
            <a:r>
              <a:rPr lang="uk-UA" sz="3000" b="1" i="1" dirty="0" smtClean="0">
                <a:solidFill>
                  <a:srgbClr val="0066FF"/>
                </a:solidFill>
              </a:rPr>
              <a:t>Діти з багатодітних сімей - 19</a:t>
            </a:r>
            <a:endParaRPr lang="uk-UA" sz="4400" dirty="0" smtClean="0">
              <a:solidFill>
                <a:srgbClr val="FFC000"/>
              </a:solidFill>
            </a:endParaRPr>
          </a:p>
          <a:p>
            <a:endParaRPr lang="uk-UA" sz="4400" dirty="0" smtClean="0">
              <a:solidFill>
                <a:srgbClr val="FFC000"/>
              </a:solidFill>
            </a:endParaRPr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6" name="Содержимое 4"/>
          <p:cNvSpPr>
            <a:spLocks noGrp="1"/>
          </p:cNvSpPr>
          <p:nvPr/>
        </p:nvSpPr>
        <p:spPr>
          <a:xfrm>
            <a:off x="6659971" y="2039307"/>
            <a:ext cx="5387649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err="1" smtClean="0">
                <a:solidFill>
                  <a:srgbClr val="1616AA"/>
                </a:solidFill>
              </a:rPr>
              <a:t>Медико</a:t>
            </a:r>
            <a:r>
              <a:rPr lang="uk-UA" sz="2000" b="1" dirty="0" smtClean="0">
                <a:solidFill>
                  <a:srgbClr val="1616AA"/>
                </a:solidFill>
              </a:rPr>
              <a:t> – профілактична робота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Профілактика щеплення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Антропометричні вимірювання дітей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Проходження медичних оглядів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Медичний контроль за станом              фізичного виховання в ЗДО  </a:t>
            </a:r>
          </a:p>
          <a:p>
            <a:pPr>
              <a:buNone/>
            </a:pPr>
            <a:r>
              <a:rPr lang="uk-UA" sz="2000" b="1" dirty="0" smtClean="0">
                <a:solidFill>
                  <a:srgbClr val="1616AA"/>
                </a:solidFill>
              </a:rPr>
              <a:t>     (організація рухового режиму, профілактично-оздоровчі заходи, </a:t>
            </a:r>
            <a:r>
              <a:rPr lang="uk-UA" sz="2000" b="1" dirty="0" err="1" smtClean="0">
                <a:solidFill>
                  <a:srgbClr val="1616AA"/>
                </a:solidFill>
              </a:rPr>
              <a:t>валеологічна</a:t>
            </a:r>
            <a:r>
              <a:rPr lang="uk-UA" sz="2000" b="1" dirty="0" smtClean="0">
                <a:solidFill>
                  <a:srgbClr val="1616AA"/>
                </a:solidFill>
              </a:rPr>
              <a:t> освіта дітей)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Санітарно-просвітницька робота серед дітей, батьків</a:t>
            </a:r>
            <a:endParaRPr lang="ru-RU" sz="2000" b="1" dirty="0">
              <a:solidFill>
                <a:srgbClr val="1616AA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659972" y="515821"/>
            <a:ext cx="4483873" cy="1190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Організація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медичного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обслуговування</a:t>
            </a:r>
            <a:r>
              <a:rPr 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74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716116" y="515821"/>
            <a:ext cx="5542651" cy="960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 дітей</a:t>
            </a:r>
            <a:r>
              <a:rPr lang="uk-UA" sz="3200" b="1" dirty="0" smtClean="0">
                <a:solidFill>
                  <a:srgbClr val="FF3399"/>
                </a:solidFill>
              </a:rPr>
              <a:t/>
            </a:r>
            <a:br>
              <a:rPr lang="uk-UA" sz="3200" b="1" dirty="0" smtClean="0">
                <a:solidFill>
                  <a:srgbClr val="FF3399"/>
                </a:solidFill>
              </a:rPr>
            </a:br>
            <a:r>
              <a:rPr lang="uk-UA" sz="4400" dirty="0">
                <a:solidFill>
                  <a:srgbClr val="FF3399"/>
                </a:solidFill>
              </a:rPr>
              <a:t> </a:t>
            </a:r>
            <a:r>
              <a:rPr lang="uk-UA" sz="4400" dirty="0" smtClean="0">
                <a:solidFill>
                  <a:srgbClr val="FF3399"/>
                </a:solidFill>
              </a:rPr>
              <a:t>                                                              </a:t>
            </a:r>
            <a:endParaRPr lang="uk-UA" sz="3600" dirty="0">
              <a:solidFill>
                <a:srgbClr val="FF3399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16116" y="1475875"/>
            <a:ext cx="657226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ru-RU" sz="44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57158" y="1142984"/>
            <a:ext cx="10375010" cy="53578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000" b="1" u="sng" dirty="0" smtClean="0">
                <a:solidFill>
                  <a:schemeClr val="accent1">
                    <a:lumMod val="75000"/>
                  </a:schemeClr>
                </a:solidFill>
              </a:rPr>
              <a:t>Принципи організації харчування :</a:t>
            </a:r>
            <a:endParaRPr lang="ru-RU" sz="3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енергетична  цінність  раціонів  відповідно  до  енерговитрат дітей;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збалансованість та максимальна різноманітність раціону;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технологічна  та  кулінарна  обробка  продуктів  та  страв,  що забезпечує їх смакові якості та збереження вихідної харчової цінності;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забезпечення санітарно-гігієнічних норм, у тому числі дотримання всіх санітарних  вимог  до  стану харчоблоку,  продуктів  харчування,  їх транспортування, зберігання, приготування та роздачі страв.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врахування індивідуальних особливостей дітей. </a:t>
            </a:r>
          </a:p>
          <a:p>
            <a:pPr algn="ctr"/>
            <a:r>
              <a:rPr lang="uk-UA" sz="2400" b="1" i="1" dirty="0" smtClean="0">
                <a:solidFill>
                  <a:srgbClr val="A83A9B"/>
                </a:solidFill>
              </a:rPr>
              <a:t>		     Оплата за харчування дітей в ЗДО становить: ясельні групи - 28.00 грн в день, дошкільні групи – 35 грн в день. </a:t>
            </a:r>
          </a:p>
          <a:p>
            <a:pPr algn="ctr"/>
            <a:r>
              <a:rPr lang="uk-UA" sz="2400" b="1" i="1" dirty="0" smtClean="0">
                <a:solidFill>
                  <a:srgbClr val="A83A9B"/>
                </a:solidFill>
              </a:rPr>
              <a:t>На літній оздоровчий період оплата  збільшена на 10%  для отримання соків та свіжих овочів.</a:t>
            </a:r>
          </a:p>
          <a:p>
            <a:pPr algn="l"/>
            <a:endParaRPr lang="ru-RU" sz="2400" dirty="0" smtClean="0">
              <a:solidFill>
                <a:srgbClr val="0066FF"/>
              </a:solidFill>
            </a:endParaRPr>
          </a:p>
          <a:p>
            <a:pPr algn="l"/>
            <a:endParaRPr lang="uk-UA" sz="2400" dirty="0" smtClean="0">
              <a:solidFill>
                <a:srgbClr val="0066FF"/>
              </a:solidFill>
            </a:endParaRPr>
          </a:p>
          <a:p>
            <a:pPr algn="l"/>
            <a:endParaRPr lang="uk-UA" sz="2400" dirty="0" smtClean="0">
              <a:solidFill>
                <a:srgbClr val="0066FF"/>
              </a:solidFill>
            </a:endParaRPr>
          </a:p>
          <a:p>
            <a:pPr algn="l"/>
            <a:endParaRPr lang="uk-UA" sz="2400" dirty="0" smtClean="0">
              <a:solidFill>
                <a:srgbClr val="0066FF"/>
              </a:solidFill>
            </a:endParaRPr>
          </a:p>
          <a:p>
            <a:pPr algn="l"/>
            <a:endParaRPr lang="uk-UA" sz="2400" dirty="0" smtClean="0">
              <a:solidFill>
                <a:srgbClr val="0066FF"/>
              </a:solidFill>
            </a:endParaRPr>
          </a:p>
          <a:p>
            <a:pPr algn="l"/>
            <a:endParaRPr lang="ru-RU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7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756478" y="515821"/>
            <a:ext cx="9630889" cy="9600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FF6600"/>
                </a:solidFill>
              </a:rPr>
              <a:t>Фінансово-господарська діяльність</a:t>
            </a:r>
            <a:br>
              <a:rPr lang="uk-UA" sz="3200" b="1" dirty="0" smtClean="0">
                <a:solidFill>
                  <a:srgbClr val="FF6600"/>
                </a:solidFill>
              </a:rPr>
            </a:br>
            <a:r>
              <a:rPr lang="uk-UA" sz="4400" dirty="0">
                <a:solidFill>
                  <a:srgbClr val="FF3399"/>
                </a:solidFill>
              </a:rPr>
              <a:t> </a:t>
            </a:r>
            <a:r>
              <a:rPr lang="uk-UA" sz="4400" dirty="0" smtClean="0">
                <a:solidFill>
                  <a:srgbClr val="FF3399"/>
                </a:solidFill>
              </a:rPr>
              <a:t>                                                              </a:t>
            </a:r>
            <a:endParaRPr lang="uk-UA" sz="3600" dirty="0">
              <a:solidFill>
                <a:srgbClr val="FF3399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966318" y="1113660"/>
            <a:ext cx="9519593" cy="49051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AE5912"/>
                </a:solidFill>
              </a:rPr>
              <a:t>Облаштування тимчасового укриття в ЗДО (проведення санвузла, встановлення дверей, вікон, надання різного обладнання);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AE5912"/>
                </a:solidFill>
              </a:rPr>
              <a:t>Своєчасна виплата заробітної плати та допомоги працівникам;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AE5912"/>
                </a:solidFill>
              </a:rPr>
              <a:t>Вчасно здійснювалась </a:t>
            </a:r>
            <a:r>
              <a:rPr lang="uk-UA" sz="3200" b="1" dirty="0" err="1" smtClean="0">
                <a:solidFill>
                  <a:srgbClr val="AE5912"/>
                </a:solidFill>
              </a:rPr>
              <a:t>проплата</a:t>
            </a:r>
            <a:r>
              <a:rPr lang="uk-UA" sz="3200" b="1" dirty="0" smtClean="0">
                <a:solidFill>
                  <a:srgbClr val="AE5912"/>
                </a:solidFill>
              </a:rPr>
              <a:t> бухгалтерією за спожиті закладом енергоносії, тривожної </a:t>
            </a:r>
            <a:r>
              <a:rPr lang="uk-UA" sz="3200" b="1" dirty="0" err="1" smtClean="0">
                <a:solidFill>
                  <a:srgbClr val="AE5912"/>
                </a:solidFill>
              </a:rPr>
              <a:t>кнопки,інтернет</a:t>
            </a:r>
            <a:r>
              <a:rPr lang="uk-UA" sz="3200" b="1" dirty="0" smtClean="0">
                <a:solidFill>
                  <a:srgbClr val="AE5912"/>
                </a:solidFill>
              </a:rPr>
              <a:t> послуг тощо;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AE5912"/>
                </a:solidFill>
              </a:rPr>
              <a:t>Облаштування ЗДО енергозберігаючими вікнами та встановлення 2 вхідних дверей;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AE5912"/>
                </a:solidFill>
              </a:rPr>
              <a:t>Забезпечено заклад канцтоварами, миючими та господарськими засобами, медикаментами, ЗІЗ тощо</a:t>
            </a:r>
          </a:p>
          <a:p>
            <a:pPr algn="l"/>
            <a:endParaRPr lang="uk-UA" sz="3200" b="1" dirty="0" smtClean="0">
              <a:solidFill>
                <a:srgbClr val="0066FF"/>
              </a:solidFill>
            </a:endParaRPr>
          </a:p>
          <a:p>
            <a:pPr algn="l"/>
            <a:endParaRPr lang="uk-UA" b="1" dirty="0" smtClean="0">
              <a:solidFill>
                <a:srgbClr val="0066FF"/>
              </a:solidFill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56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7" t="6065" r="2937" b="1290"/>
          <a:stretch/>
        </p:blipFill>
        <p:spPr>
          <a:xfrm>
            <a:off x="284981" y="2809434"/>
            <a:ext cx="3325117" cy="379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/>
          <a:stretch/>
        </p:blipFill>
        <p:spPr>
          <a:xfrm>
            <a:off x="3934925" y="2975687"/>
            <a:ext cx="5470359" cy="379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5534"/>
          <a:stretch/>
        </p:blipFill>
        <p:spPr>
          <a:xfrm>
            <a:off x="6103575" y="530837"/>
            <a:ext cx="5743074" cy="3256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2769" y="636815"/>
            <a:ext cx="62705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Участь педагогів, вихованців закладу та їх  батьків у благодійних акціях:  «Допоможемо нашій Армії»,  «Малюнок солдату», допомога пораненим у лікарнях, </a:t>
            </a:r>
            <a:r>
              <a:rPr lang="uk-UA" sz="20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волонтерство</a:t>
            </a:r>
            <a:r>
              <a:rPr lang="uk-UA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у різних його проявах під час воєнного стану.  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9"/>
          <p:cNvSpPr>
            <a:spLocks noGrp="1"/>
          </p:cNvSpPr>
          <p:nvPr/>
        </p:nvSpPr>
        <p:spPr>
          <a:xfrm>
            <a:off x="352927" y="273817"/>
            <a:ext cx="4979094" cy="6240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uk-UA" b="1" i="1" dirty="0" smtClean="0">
                <a:solidFill>
                  <a:srgbClr val="C00000"/>
                </a:solidFill>
                <a:latin typeface="Calibri" panose="020F0502020204030204"/>
              </a:rPr>
              <a:t>     </a:t>
            </a:r>
            <a:r>
              <a:rPr lang="uk-UA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/>
              </a:rPr>
              <a:t>Методична робота: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A8621C"/>
                </a:solidFill>
                <a:latin typeface="Calibri" panose="020F0502020204030204"/>
              </a:rPr>
              <a:t>педагогічні ради;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A8621C"/>
                </a:solidFill>
                <a:latin typeface="Calibri" panose="020F0502020204030204"/>
              </a:rPr>
              <a:t>творча група досвідчених педагогів ЗДО;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панорама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педагогічних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знахідок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«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Інноваційна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діяльність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у ЗДО: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міжнародний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та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європейський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 </a:t>
            </a:r>
            <a:r>
              <a:rPr lang="ru-RU" b="1" dirty="0" err="1" smtClean="0">
                <a:solidFill>
                  <a:srgbClr val="A8621C"/>
                </a:solidFill>
                <a:latin typeface="Calibri" panose="020F0502020204030204"/>
              </a:rPr>
              <a:t>вимір</a:t>
            </a:r>
            <a:r>
              <a:rPr lang="ru-RU" b="1" dirty="0" smtClean="0">
                <a:solidFill>
                  <a:srgbClr val="A8621C"/>
                </a:solidFill>
                <a:latin typeface="Calibri" panose="020F0502020204030204"/>
              </a:rPr>
              <a:t>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A8621C"/>
                </a:solidFill>
                <a:latin typeface="Calibri" panose="020F0502020204030204"/>
              </a:rPr>
              <a:t>колективні перегляди занять з фізкультурно-оздоровчої роботи 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(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вих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-лі: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ЛуцьТ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.,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Сінкевич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Н.,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Шкабко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О.,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інс.з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фіз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. Михальчук О.)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600" b="1" dirty="0" smtClean="0">
                <a:solidFill>
                  <a:srgbClr val="A8621C"/>
                </a:solidFill>
                <a:latin typeface="Calibri" panose="020F0502020204030204"/>
              </a:rPr>
              <a:t>колективні перегляди занять з соціально-громадянської компетентності:  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(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вих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-лі: Лучко О., Іванова К.,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Побоча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І.,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Пушкарук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І., </a:t>
            </a:r>
            <a:r>
              <a:rPr lang="uk-UA" sz="2400" b="1" dirty="0" err="1" smtClean="0">
                <a:solidFill>
                  <a:srgbClr val="A8621C"/>
                </a:solidFill>
                <a:latin typeface="Calibri" panose="020F0502020204030204"/>
              </a:rPr>
              <a:t>Кушнірчук</a:t>
            </a:r>
            <a:r>
              <a:rPr lang="uk-UA" sz="2400" b="1" dirty="0" smtClean="0">
                <a:solidFill>
                  <a:srgbClr val="A8621C"/>
                </a:solidFill>
                <a:latin typeface="Calibri" panose="020F0502020204030204"/>
              </a:rPr>
              <a:t> Н.)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b="1" i="1" dirty="0" smtClean="0">
              <a:solidFill>
                <a:srgbClr val="CC00CC"/>
              </a:solidFill>
              <a:latin typeface="Calibri" panose="020F0502020204030204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i="1" dirty="0">
              <a:solidFill>
                <a:srgbClr val="CC00CC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830" y="2426250"/>
            <a:ext cx="3106468" cy="408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8621C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1" y="891335"/>
            <a:ext cx="3503429" cy="4684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8621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5"/>
          <p:cNvPicPr>
            <a:picLocks noChangeAspect="1"/>
          </p:cNvPicPr>
          <p:nvPr/>
        </p:nvPicPr>
        <p:blipFill rotWithShape="1">
          <a:blip r:embed="rId2"/>
          <a:srcRect l="6815" r="16809"/>
          <a:stretch/>
        </p:blipFill>
        <p:spPr>
          <a:xfrm>
            <a:off x="1923803" y="236955"/>
            <a:ext cx="7232072" cy="4289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724394" y="4526347"/>
            <a:ext cx="9630889" cy="2788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 – це найголовніше і найцінніше, що є у нашому житті! Тому наш обов'язок зробити все можливе, щоб наші вихованці відчували захист, турботу, підтримку  і любов! Жили у мирній країні і мали щасливе безтурботне дитинство!</a:t>
            </a:r>
            <a:r>
              <a:rPr lang="uk-UA" sz="3200" b="1" dirty="0" smtClean="0">
                <a:solidFill>
                  <a:srgbClr val="FF3399"/>
                </a:solidFill>
              </a:rPr>
              <a:t/>
            </a:r>
            <a:br>
              <a:rPr lang="uk-UA" sz="3200" b="1" dirty="0" smtClean="0">
                <a:solidFill>
                  <a:srgbClr val="FF3399"/>
                </a:solidFill>
              </a:rPr>
            </a:br>
            <a:r>
              <a:rPr lang="uk-UA" sz="4400" dirty="0">
                <a:solidFill>
                  <a:srgbClr val="FF3399"/>
                </a:solidFill>
              </a:rPr>
              <a:t> </a:t>
            </a:r>
            <a:r>
              <a:rPr lang="uk-UA" sz="4400" dirty="0" smtClean="0">
                <a:solidFill>
                  <a:srgbClr val="FF3399"/>
                </a:solidFill>
              </a:rPr>
              <a:t>                                                              </a:t>
            </a:r>
            <a:endParaRPr lang="uk-UA" sz="36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3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72" y="402835"/>
            <a:ext cx="2218736" cy="2817277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0" y="2609549"/>
            <a:ext cx="1965258" cy="2946943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65" y="2609549"/>
            <a:ext cx="2210208" cy="2946944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433386" y="5706659"/>
            <a:ext cx="426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Мікрогрупа «Літературне краєзнавство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Верхось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М.І.)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5" y="492982"/>
            <a:ext cx="3458293" cy="168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8621C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906" y="3220112"/>
            <a:ext cx="4879926" cy="3132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9893" y="1686219"/>
            <a:ext cx="3106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uk-UA" b="1" dirty="0" err="1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педмайстерності</a:t>
            </a:r>
            <a:r>
              <a:rPr lang="uk-UA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«Вчимося жити разом</a:t>
            </a:r>
            <a:r>
              <a:rPr lang="uk-UA" b="1" dirty="0" smtClean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uk-UA" b="1" dirty="0" smtClean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 err="1" smtClean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Кушнірчук</a:t>
            </a:r>
            <a:r>
              <a:rPr lang="uk-UA" b="1" dirty="0" smtClean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Н.Я.)</a:t>
            </a:r>
            <a:endParaRPr lang="uk-UA" b="1" dirty="0">
              <a:solidFill>
                <a:srgbClr val="A862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125966" y="309054"/>
            <a:ext cx="4380386" cy="8680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Керівники методичних осередків ЗДО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rgbClr val="F07F09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959" y="597187"/>
            <a:ext cx="492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фестиваль: </a:t>
            </a:r>
            <a:endParaRPr lang="ru-RU" b="1" dirty="0" smtClean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 </a:t>
            </a:r>
            <a:r>
              <a:rPr lang="en-US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b="1" dirty="0" err="1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язбережувальні</a:t>
            </a:r>
            <a:r>
              <a:rPr lang="ru-RU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 smtClean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(Михальчук О.В.)</a:t>
            </a:r>
            <a:endParaRPr lang="uk-UA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" y="1639891"/>
            <a:ext cx="4540721" cy="2623351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062330" y="304800"/>
            <a:ext cx="548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Семінар: «</a:t>
            </a:r>
            <a:r>
              <a:rPr lang="uk-UA" sz="1600" b="1" dirty="0" err="1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</a:t>
            </a:r>
            <a:r>
              <a:rPr lang="uk-UA" sz="16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-ігрова технологія, як засіб формування соціально-громадянської компетентності дошкільника»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25" y="977412"/>
            <a:ext cx="4785505" cy="2325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Місце для вмісту 1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2" y="4417806"/>
            <a:ext cx="4542344" cy="235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01" y="3302868"/>
            <a:ext cx="4542344" cy="302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649516" y="6186731"/>
            <a:ext cx="445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Майстер-клас: «</a:t>
            </a:r>
            <a:r>
              <a:rPr lang="uk-UA" sz="1600" b="1" dirty="0" err="1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</a:t>
            </a:r>
            <a:r>
              <a:rPr lang="uk-UA" sz="16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-ігри. Види та методи створення</a:t>
            </a:r>
            <a:r>
              <a:rPr lang="uk-UA" sz="1600" b="1" dirty="0" smtClean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(Керівник Корнійчук І.)</a:t>
            </a:r>
            <a:endParaRPr lang="uk-UA" sz="1600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11" y="3074572"/>
            <a:ext cx="2718965" cy="362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6" y="1024255"/>
            <a:ext cx="3523858" cy="264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46" y="3213024"/>
            <a:ext cx="2718965" cy="348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8621C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022011" y="1144419"/>
            <a:ext cx="2973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AE59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Проблемний семінар : «Формуємо соціально-економічну грамотність</a:t>
            </a:r>
            <a:r>
              <a:rPr lang="uk-UA" b="1" dirty="0" smtClean="0">
                <a:solidFill>
                  <a:srgbClr val="AE59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uk-UA" b="1" dirty="0" smtClean="0">
                <a:solidFill>
                  <a:srgbClr val="AE591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b="1" dirty="0" err="1" smtClean="0">
                <a:solidFill>
                  <a:srgbClr val="AE591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Верхось</a:t>
            </a:r>
            <a:r>
              <a:rPr lang="uk-UA" b="1" dirty="0" smtClean="0">
                <a:solidFill>
                  <a:srgbClr val="AE591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М.І.)</a:t>
            </a:r>
            <a:r>
              <a:rPr lang="uk-UA" b="1" dirty="0">
                <a:solidFill>
                  <a:srgbClr val="AE59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AE591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95" y="4425551"/>
            <a:ext cx="2718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Практикум: «Цифрові технології в дошкільній освіті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Климець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М.Ю.)</a:t>
            </a:r>
            <a:endParaRPr lang="uk-UA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5" y="287486"/>
            <a:ext cx="3672685" cy="275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58957"/>
            <a:ext cx="3973528" cy="271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2" y="4059382"/>
            <a:ext cx="4443109" cy="277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Місце для вмісту 5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2"/>
          <a:stretch>
            <a:fillRect/>
          </a:stretch>
        </p:blipFill>
        <p:spPr>
          <a:xfrm>
            <a:off x="8998226" y="291546"/>
            <a:ext cx="2743200" cy="4035581"/>
          </a:xfrm>
          <a:prstGeom prst="rect">
            <a:avLst/>
          </a:prstGeom>
          <a:ln w="88900" cap="sq" cmpd="thickThin">
            <a:solidFill>
              <a:srgbClr val="A8621C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670546" y="536397"/>
            <a:ext cx="350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«Наша мова – калинова</a:t>
            </a:r>
            <a:r>
              <a:rPr lang="uk-UA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6375" y="4774666"/>
            <a:ext cx="2496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читців «Хай в серці кожної дитини, живе любов до Батьківщини»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9466" y="558792"/>
            <a:ext cx="3380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 «Буде українська мова – буде Україна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203" y="4506672"/>
            <a:ext cx="2177296" cy="217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8621C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>
          <a:xfrm>
            <a:off x="4661290" y="1158957"/>
            <a:ext cx="4222994" cy="276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381359"/>
            <a:ext cx="4227443" cy="284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04" y="3429000"/>
            <a:ext cx="3629118" cy="260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14148" y="6114717"/>
            <a:ext cx="630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група «Формування патріотичної свідомості на засадах краєзнавчої роботи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3608" y="381359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Мікрогрупа вихователів груп раннього віку «Разом до гармонії»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314" y="893534"/>
            <a:ext cx="5310076" cy="2731245"/>
          </a:xfrm>
          <a:prstGeom prst="rect">
            <a:avLst/>
          </a:prstGeom>
          <a:ln>
            <a:solidFill>
              <a:srgbClr val="A8621C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392" y="3552179"/>
            <a:ext cx="4041998" cy="3103133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502" y="393100"/>
            <a:ext cx="5095809" cy="397565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 освітні </a:t>
            </a:r>
            <a:r>
              <a:rPr lang="uk-UA" sz="2400" b="1" dirty="0" err="1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endParaRPr lang="uk-UA" sz="2400" b="1" dirty="0">
              <a:solidFill>
                <a:srgbClr val="AE59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0" y="3460694"/>
            <a:ext cx="3908032" cy="2931024"/>
          </a:xfrm>
          <a:prstGeom prst="rect">
            <a:avLst/>
          </a:prstGeom>
          <a:ln w="88900" cap="sq" cmpd="thickThin">
            <a:solidFill>
              <a:srgbClr val="AE591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69" y="192158"/>
            <a:ext cx="4910476" cy="3268536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9998" y="2390582"/>
            <a:ext cx="3922643" cy="2941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E5912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403" y="1749286"/>
            <a:ext cx="3922646" cy="294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6348" y="5605670"/>
            <a:ext cx="242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AE59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«Рідне місто»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46961" y="6111036"/>
            <a:ext cx="3745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починається з сім</a:t>
            </a:r>
            <a:r>
              <a:rPr lang="en-US" sz="20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>
                <a:solidFill>
                  <a:srgbClr val="A862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Грань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1171</Words>
  <Application>Microsoft Office PowerPoint</Application>
  <PresentationFormat>Широкий екран</PresentationFormat>
  <Paragraphs>176</Paragraphs>
  <Slides>30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30</vt:i4>
      </vt:variant>
    </vt:vector>
  </HeadingPairs>
  <TitlesOfParts>
    <vt:vector size="40" baseType="lpstr">
      <vt:lpstr>Arial</vt:lpstr>
      <vt:lpstr>Calibri</vt:lpstr>
      <vt:lpstr>Times New Roman</vt:lpstr>
      <vt:lpstr>Trebuchet MS</vt:lpstr>
      <vt:lpstr>Verdana</vt:lpstr>
      <vt:lpstr>Wingdings</vt:lpstr>
      <vt:lpstr>Wingdings 2</vt:lpstr>
      <vt:lpstr>Wingdings 3</vt:lpstr>
      <vt:lpstr>Грань</vt:lpstr>
      <vt:lpstr>1_Грань</vt:lpstr>
      <vt:lpstr>Звіт керівника ЗДО№30 перед колективом та громадськістю за 2022-2023 н.р.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Власні освітні проєкти</vt:lpstr>
      <vt:lpstr>Конкурси - огляди</vt:lpstr>
      <vt:lpstr> </vt:lpstr>
      <vt:lpstr>Презентація PowerPoint</vt:lpstr>
      <vt:lpstr>Впровадження інноваційних технологій</vt:lpstr>
      <vt:lpstr>Розвага «Маленькі кроки до великої перемоги »</vt:lpstr>
      <vt:lpstr>Презентація PowerPoint</vt:lpstr>
      <vt:lpstr>Презентація PowerPoint</vt:lpstr>
      <vt:lpstr>Види роботи психологічної служба</vt:lpstr>
      <vt:lpstr>Логопедичний пункт</vt:lpstr>
      <vt:lpstr>Участь вихованців у міських конкурсах</vt:lpstr>
      <vt:lpstr>Презентація PowerPoint</vt:lpstr>
      <vt:lpstr>Всі педагоги разом із своїми вихованцями долучилися до Міжнародного заняття доброти про гуманне та відповідальне ставлення до тварин</vt:lpstr>
      <vt:lpstr>Участь педагогів у міських конкурсах</vt:lpstr>
      <vt:lpstr>  Творча зустріч у Центральній бібліотеці для дорослих з письменницею Зінаїдою Пахолок, автором книг для дітей</vt:lpstr>
      <vt:lpstr>Проходження педагогічної практики студентами 2-4 курсу Луцького педагогічного коледжу в ЗДО</vt:lpstr>
      <vt:lpstr>В рамках проєкту «СпівДія заради дітей» протягом року відбувалися цікаві та змістовні зустрічі в Центральній бібліотеці для дорослих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Предметно-розвивальне середовище</dc:title>
  <dc:creator>Masha</dc:creator>
  <cp:lastModifiedBy>Admin</cp:lastModifiedBy>
  <cp:revision>177</cp:revision>
  <dcterms:created xsi:type="dcterms:W3CDTF">2023-04-25T19:32:00Z</dcterms:created>
  <dcterms:modified xsi:type="dcterms:W3CDTF">2023-06-07T09:24:39Z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C550EF2A5DD247A6B531589E76855245</vt:lpwstr>
  </property>
  <property fmtid="{D5CDD505-2E9C-101B-9397-08002B2CF9AE}" pid="3" name="KSOProductBuildVer">
    <vt:lpwstr>1049-11.2.0.11537</vt:lpwstr>
  </property>
</Properties>
</file>