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8" r:id="rId13"/>
    <p:sldId id="267" r:id="rId14"/>
    <p:sldId id="270" r:id="rId1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4DEC06-E549-9FFA-A45D-69AA2DAF79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EF6CF84-E565-6184-F86E-A8368B6FC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009C5E3-C857-DE94-C227-2724238EB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EDD8-689A-4640-9FA9-6B95E16042BE}" type="datetimeFigureOut">
              <a:rPr lang="uk-UA" smtClean="0"/>
              <a:t>13.03.2024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956E3D7-8A2D-2DB5-2EA9-CC654DDD0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A5A839-7147-91AA-9E6E-C20E2DB19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6514E-90FE-AC42-85EB-4BC853D0E7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6661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3668B-981F-2A18-2719-F8C59267D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6D3800A-49A9-7786-87D1-6CEB9367A4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F51147D-E21D-B8E7-CE6C-32470CBE4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EDD8-689A-4640-9FA9-6B95E16042BE}" type="datetimeFigureOut">
              <a:rPr lang="uk-UA" smtClean="0"/>
              <a:t>13.03.2024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74B4B39-09B2-674E-7394-980D6CB51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C57F1CE-D40E-786A-DB86-D78D15CE0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6514E-90FE-AC42-85EB-4BC853D0E7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9750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BC44650-165A-25C9-D165-FB05E0F7AA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3DC3A7F-F833-2573-B58A-5FC8359052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A629A1-9EDB-8181-13AC-1E436343D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EDD8-689A-4640-9FA9-6B95E16042BE}" type="datetimeFigureOut">
              <a:rPr lang="uk-UA" smtClean="0"/>
              <a:t>13.03.2024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CA2BC0A-CF9B-DDCA-7000-FE2284797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9547829-3936-7681-AC32-CB80C5362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6514E-90FE-AC42-85EB-4BC853D0E7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8281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B22216-12A9-EFA9-441C-F99606DA6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EEC6CEE-C718-D668-77E0-782BA4598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03B904D-59E4-4E10-A73F-F154F08B3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EDD8-689A-4640-9FA9-6B95E16042BE}" type="datetimeFigureOut">
              <a:rPr lang="uk-UA" smtClean="0"/>
              <a:t>13.03.2024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19E3FE6-9A78-1D13-648F-6043140BB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AAD37A0-992D-82B6-5DE9-58134DE70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6514E-90FE-AC42-85EB-4BC853D0E7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3774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ACA960-DB22-781C-406E-8014CA1B1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8E31922-9AE7-76E9-8D27-222F8E004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9E58BEB-781F-80C0-CCA3-D28FF640B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EDD8-689A-4640-9FA9-6B95E16042BE}" type="datetimeFigureOut">
              <a:rPr lang="uk-UA" smtClean="0"/>
              <a:t>13.03.2024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5EF9F7C-D71D-F81A-EFAF-143C789F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065F47C-419C-9A72-85BC-990F6E4E4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6514E-90FE-AC42-85EB-4BC853D0E7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0050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AAB7DD-8AC3-F701-5365-F42E6D287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94FE323-932F-FF2F-970C-4279354E9A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DC01E3F-5263-9333-4091-65E305D4A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B1E13B0-E7BB-D073-F6AE-847A5B15B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EDD8-689A-4640-9FA9-6B95E16042BE}" type="datetimeFigureOut">
              <a:rPr lang="uk-UA" smtClean="0"/>
              <a:t>13.03.2024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B996A9-3789-A9D7-4E1D-C4784BBC3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034EB1A-F348-D467-88E4-C60C201B6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6514E-90FE-AC42-85EB-4BC853D0E7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646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94519-3AD4-3FED-A930-441C234F7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A0D47E-67B6-80D3-8956-4A7EE4CA6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1445651-E371-7803-1932-DC009DEDA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4353D93-0838-0788-3259-70B93B6B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4762776-A29B-A317-1333-575ED7AECA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2A7BCEE-E60C-45F7-10C4-EECFF588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EDD8-689A-4640-9FA9-6B95E16042BE}" type="datetimeFigureOut">
              <a:rPr lang="uk-UA" smtClean="0"/>
              <a:t>13.03.2024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FA09726-7964-A69E-C418-11D0C86ED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4E1E6A4-A149-9E6D-A57E-1EB677F49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6514E-90FE-AC42-85EB-4BC853D0E7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7186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752F0-9F23-6F6A-7634-F8AA4BABE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D9AB8341-710B-5A64-8E39-1A3B12E6D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EDD8-689A-4640-9FA9-6B95E16042BE}" type="datetimeFigureOut">
              <a:rPr lang="uk-UA" smtClean="0"/>
              <a:t>13.03.2024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B7ABB05-4C2A-0EB6-D62F-33F77560B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72F826E-F020-9BAE-2A76-91971F51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6514E-90FE-AC42-85EB-4BC853D0E7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97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1418AA7A-0175-119C-6AFF-44F19C83B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EDD8-689A-4640-9FA9-6B95E16042BE}" type="datetimeFigureOut">
              <a:rPr lang="uk-UA" smtClean="0"/>
              <a:t>13.03.2024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78265FB-7D14-3033-EEB2-6C17851CA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4B25A3A-164D-CB74-C1B1-087FD913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6514E-90FE-AC42-85EB-4BC853D0E7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169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19372-9A38-F1BE-B6D4-12A3A36F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AB547E7-C1A7-E350-EB96-367E6259D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7F43FA8-068C-6AFC-07B1-AE253E4C0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272540C-7ABA-35BA-7922-5FCFE67EF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EDD8-689A-4640-9FA9-6B95E16042BE}" type="datetimeFigureOut">
              <a:rPr lang="uk-UA" smtClean="0"/>
              <a:t>13.03.2024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D8D633-6944-6EC3-A428-1C597E075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D7A30C9-FE93-37EC-44AB-D86546812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6514E-90FE-AC42-85EB-4BC853D0E7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1150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A1F5EC-0897-7974-88C6-58F058191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6F2C529-A838-A985-C71D-41AE383A08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2D4BF1B-8C18-100E-0BC6-1AD597BDC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23D6347-47A3-B0D3-7F54-3216B1389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EDD8-689A-4640-9FA9-6B95E16042BE}" type="datetimeFigureOut">
              <a:rPr lang="uk-UA" smtClean="0"/>
              <a:t>13.03.2024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3973469-675A-C77D-F901-C052CD4C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659401C-572A-0A7F-5238-AA85B2B87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6514E-90FE-AC42-85EB-4BC853D0E7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6204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331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6DE65F9-8FCF-66F0-4381-C4FAADBEA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6955093-96CF-83AD-7083-B8D8E101B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5E8C239-EEA4-1AB1-1A51-0F642B160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BEDD8-689A-4640-9FA9-6B95E16042BE}" type="datetimeFigureOut">
              <a:rPr lang="uk-UA" smtClean="0"/>
              <a:t>13.03.2024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65E4D41-96BF-B8DE-0C9C-9318CAEEB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478B0ED-1EE8-C305-23A8-8FF9198178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6514E-90FE-AC42-85EB-4BC853D0E7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4855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C3AD6AF-9B53-E722-5304-07B172B1C44D}"/>
              </a:ext>
            </a:extLst>
          </p:cNvPr>
          <p:cNvSpPr txBox="1"/>
          <p:nvPr/>
        </p:nvSpPr>
        <p:spPr>
          <a:xfrm>
            <a:off x="762835" y="576158"/>
            <a:ext cx="10666330" cy="2097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300" b="1" i="1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F0502020204030204" pitchFamily="34" charset="0"/>
              </a:rPr>
              <a:t>Зонування приміщення групи  “</a:t>
            </a:r>
            <a:r>
              <a:rPr lang="uk-UA" sz="4300" b="1" i="1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F0502020204030204" pitchFamily="34" charset="0"/>
              </a:rPr>
              <a:t>КАЛИНКА</a:t>
            </a:r>
            <a:r>
              <a:rPr lang="uk-UA" sz="4300" b="1" i="1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F0502020204030204" pitchFamily="34" charset="0"/>
              </a:rPr>
              <a:t>”</a:t>
            </a:r>
          </a:p>
          <a:p>
            <a:pPr algn="ctr"/>
            <a:r>
              <a:rPr lang="uk-UA" sz="4300" b="1" i="1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F0502020204030204" pitchFamily="34" charset="0"/>
              </a:rPr>
              <a:t>та змістовне наповнення ігрових осередків</a:t>
            </a:r>
          </a:p>
        </p:txBody>
      </p:sp>
    </p:spTree>
    <p:extLst>
      <p:ext uri="{BB962C8B-B14F-4D97-AF65-F5344CB8AC3E}">
        <p14:creationId xmlns:p14="http://schemas.microsoft.com/office/powerpoint/2010/main" val="334288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>
            <a:extLst>
              <a:ext uri="{FF2B5EF4-FFF2-40B4-BE49-F238E27FC236}">
                <a16:creationId xmlns:a16="http://schemas.microsoft.com/office/drawing/2014/main" id="{B869E274-F329-59B9-CC73-743FA33D4A28}"/>
              </a:ext>
            </a:extLst>
          </p:cNvPr>
          <p:cNvSpPr/>
          <p:nvPr/>
        </p:nvSpPr>
        <p:spPr>
          <a:xfrm>
            <a:off x="2415499" y="21201"/>
            <a:ext cx="1279761" cy="127976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DB2E5CCE-03AA-46A1-6D14-E6A54A5ED704}"/>
              </a:ext>
            </a:extLst>
          </p:cNvPr>
          <p:cNvSpPr/>
          <p:nvPr/>
        </p:nvSpPr>
        <p:spPr>
          <a:xfrm>
            <a:off x="0" y="2487728"/>
            <a:ext cx="12192000" cy="27191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9C44C2-4846-8236-C31A-B839D5D7924E}"/>
              </a:ext>
            </a:extLst>
          </p:cNvPr>
          <p:cNvSpPr txBox="1"/>
          <p:nvPr/>
        </p:nvSpPr>
        <p:spPr>
          <a:xfrm>
            <a:off x="3055380" y="173736"/>
            <a:ext cx="6311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uk-UA" sz="4000" b="1" i="1" dirty="0"/>
              <a:t>Етнографічний осередок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02B37F-8692-B321-E713-33A2BF5B5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76" y="1364274"/>
            <a:ext cx="3046608" cy="49660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E120D5-AEFE-C1F3-8743-69A2C12FA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241" y="1364274"/>
            <a:ext cx="3009375" cy="496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7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рикутник 12">
            <a:extLst>
              <a:ext uri="{FF2B5EF4-FFF2-40B4-BE49-F238E27FC236}">
                <a16:creationId xmlns:a16="http://schemas.microsoft.com/office/drawing/2014/main" id="{EA4259F4-500A-C08A-B663-52F4777F78C6}"/>
              </a:ext>
            </a:extLst>
          </p:cNvPr>
          <p:cNvSpPr/>
          <p:nvPr/>
        </p:nvSpPr>
        <p:spPr>
          <a:xfrm rot="10800000">
            <a:off x="8737998" y="479111"/>
            <a:ext cx="2816047" cy="2427627"/>
          </a:xfrm>
          <a:prstGeom prst="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Трикутник 8">
            <a:extLst>
              <a:ext uri="{FF2B5EF4-FFF2-40B4-BE49-F238E27FC236}">
                <a16:creationId xmlns:a16="http://schemas.microsoft.com/office/drawing/2014/main" id="{B566B8C8-39E7-388F-1133-361063E8764C}"/>
              </a:ext>
            </a:extLst>
          </p:cNvPr>
          <p:cNvSpPr/>
          <p:nvPr/>
        </p:nvSpPr>
        <p:spPr>
          <a:xfrm rot="10800000">
            <a:off x="4243525" y="619583"/>
            <a:ext cx="3206759" cy="2764447"/>
          </a:xfrm>
          <a:prstGeom prst="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sp>
        <p:nvSpPr>
          <p:cNvPr id="4" name="Трикутник 3">
            <a:extLst>
              <a:ext uri="{FF2B5EF4-FFF2-40B4-BE49-F238E27FC236}">
                <a16:creationId xmlns:a16="http://schemas.microsoft.com/office/drawing/2014/main" id="{DE14A094-6469-60DE-8F19-1C3C5FAE323B}"/>
              </a:ext>
            </a:extLst>
          </p:cNvPr>
          <p:cNvSpPr/>
          <p:nvPr/>
        </p:nvSpPr>
        <p:spPr>
          <a:xfrm rot="10800000">
            <a:off x="791942" y="631095"/>
            <a:ext cx="2468728" cy="2128214"/>
          </a:xfrm>
          <a:prstGeom prst="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542AAA-1E36-9B84-02F6-9FACF5397237}"/>
              </a:ext>
            </a:extLst>
          </p:cNvPr>
          <p:cNvSpPr txBox="1"/>
          <p:nvPr/>
        </p:nvSpPr>
        <p:spPr>
          <a:xfrm>
            <a:off x="791942" y="861928"/>
            <a:ext cx="2535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/>
              <a:t>Комунікативний осередок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3EC42-98C4-A942-A4A6-1C9B414C3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43" y="2108424"/>
            <a:ext cx="3618319" cy="27644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836D9F-BBAE-BA1E-1EA0-837DD590AC15}"/>
              </a:ext>
            </a:extLst>
          </p:cNvPr>
          <p:cNvSpPr txBox="1"/>
          <p:nvPr/>
        </p:nvSpPr>
        <p:spPr>
          <a:xfrm>
            <a:off x="4223471" y="861928"/>
            <a:ext cx="3618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700" i="1" dirty="0"/>
              <a:t>Сенсорно-пізнавальний осередок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337201-98FE-7FF7-87C5-E7F46148C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564" y="2220290"/>
            <a:ext cx="2756870" cy="44677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40A4B2-5A71-BDD2-63B0-414FB1856FDA}"/>
              </a:ext>
            </a:extLst>
          </p:cNvPr>
          <p:cNvSpPr txBox="1"/>
          <p:nvPr/>
        </p:nvSpPr>
        <p:spPr>
          <a:xfrm>
            <a:off x="8758052" y="631095"/>
            <a:ext cx="29350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/>
              <a:t>Осередок природи і дослідництва</a:t>
            </a:r>
            <a:r>
              <a:rPr lang="uk-UA" dirty="0"/>
              <a:t>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F92C666-6CAE-A652-7894-80E245D4A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620" y="2220290"/>
            <a:ext cx="3195437" cy="3436434"/>
          </a:xfrm>
          <a:prstGeom prst="rect">
            <a:avLst/>
          </a:prstGeom>
        </p:spPr>
      </p:pic>
      <p:sp>
        <p:nvSpPr>
          <p:cNvPr id="15" name="Трикутник 14">
            <a:extLst>
              <a:ext uri="{FF2B5EF4-FFF2-40B4-BE49-F238E27FC236}">
                <a16:creationId xmlns:a16="http://schemas.microsoft.com/office/drawing/2014/main" id="{626C6646-7003-0599-D0D5-26C323C96DA4}"/>
              </a:ext>
            </a:extLst>
          </p:cNvPr>
          <p:cNvSpPr/>
          <p:nvPr/>
        </p:nvSpPr>
        <p:spPr>
          <a:xfrm>
            <a:off x="291944" y="5278654"/>
            <a:ext cx="1379110" cy="1188888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Трикутник 16">
            <a:extLst>
              <a:ext uri="{FF2B5EF4-FFF2-40B4-BE49-F238E27FC236}">
                <a16:creationId xmlns:a16="http://schemas.microsoft.com/office/drawing/2014/main" id="{814F8051-392E-4616-48E3-FF7479AFD31C}"/>
              </a:ext>
            </a:extLst>
          </p:cNvPr>
          <p:cNvSpPr/>
          <p:nvPr/>
        </p:nvSpPr>
        <p:spPr>
          <a:xfrm rot="10800000">
            <a:off x="1676252" y="5278654"/>
            <a:ext cx="1379110" cy="1188888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Трикутник 22">
            <a:extLst>
              <a:ext uri="{FF2B5EF4-FFF2-40B4-BE49-F238E27FC236}">
                <a16:creationId xmlns:a16="http://schemas.microsoft.com/office/drawing/2014/main" id="{9C5B7F36-C6C2-C4B8-4B96-239CD8075A38}"/>
              </a:ext>
            </a:extLst>
          </p:cNvPr>
          <p:cNvSpPr/>
          <p:nvPr/>
        </p:nvSpPr>
        <p:spPr>
          <a:xfrm>
            <a:off x="3119847" y="5278654"/>
            <a:ext cx="1379110" cy="1188888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392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C6E8D440-1E85-9586-7A4B-679F04ACCB1A}"/>
              </a:ext>
            </a:extLst>
          </p:cNvPr>
          <p:cNvSpPr/>
          <p:nvPr/>
        </p:nvSpPr>
        <p:spPr>
          <a:xfrm rot="5400000">
            <a:off x="74180" y="765189"/>
            <a:ext cx="6090073" cy="51418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191053A6-963E-7E81-C758-9655361B33E2}"/>
              </a:ext>
            </a:extLst>
          </p:cNvPr>
          <p:cNvSpPr/>
          <p:nvPr/>
        </p:nvSpPr>
        <p:spPr>
          <a:xfrm>
            <a:off x="6501883" y="645056"/>
            <a:ext cx="4598737" cy="62129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DF0BB-08D6-8137-0BA2-AF20427267D7}"/>
              </a:ext>
            </a:extLst>
          </p:cNvPr>
          <p:cNvSpPr txBox="1"/>
          <p:nvPr/>
        </p:nvSpPr>
        <p:spPr>
          <a:xfrm>
            <a:off x="819848" y="476874"/>
            <a:ext cx="4598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uk-UA" sz="3600" b="1" dirty="0"/>
              <a:t>Спортивний осередок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963FE9-7A59-36F0-CB13-0EBA13800EE6}"/>
              </a:ext>
            </a:extLst>
          </p:cNvPr>
          <p:cNvSpPr txBox="1"/>
          <p:nvPr/>
        </p:nvSpPr>
        <p:spPr>
          <a:xfrm>
            <a:off x="6501885" y="1291388"/>
            <a:ext cx="4735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uk-UA" sz="3600" b="1" dirty="0"/>
              <a:t>Осередок відпочинку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1AA413-FDCE-4C27-8398-886E87750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564" y="1529823"/>
            <a:ext cx="2735180" cy="44434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1E4156-564E-EA97-F636-BC60C2665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14367"/>
            <a:ext cx="5141801" cy="287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4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697C950F-370C-0729-C5E2-D6A76D045D21}"/>
              </a:ext>
            </a:extLst>
          </p:cNvPr>
          <p:cNvSpPr/>
          <p:nvPr/>
        </p:nvSpPr>
        <p:spPr>
          <a:xfrm>
            <a:off x="1002632" y="2393627"/>
            <a:ext cx="11108703" cy="25656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8BADFE-7B39-5D0B-62FD-566373AA4B47}"/>
              </a:ext>
            </a:extLst>
          </p:cNvPr>
          <p:cNvSpPr txBox="1"/>
          <p:nvPr/>
        </p:nvSpPr>
        <p:spPr>
          <a:xfrm>
            <a:off x="1002632" y="288756"/>
            <a:ext cx="912394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uk-UA" sz="3900" i="1" dirty="0"/>
              <a:t>Осередок співпраці з батьками </a:t>
            </a:r>
          </a:p>
        </p:txBody>
      </p:sp>
      <p:cxnSp>
        <p:nvCxnSpPr>
          <p:cNvPr id="5" name="Пряма зі стрілкою 4">
            <a:extLst>
              <a:ext uri="{FF2B5EF4-FFF2-40B4-BE49-F238E27FC236}">
                <a16:creationId xmlns:a16="http://schemas.microsoft.com/office/drawing/2014/main" id="{6FAE77DF-7D5A-7A6B-2B93-FA6FBCDAC830}"/>
              </a:ext>
            </a:extLst>
          </p:cNvPr>
          <p:cNvCxnSpPr>
            <a:cxnSpLocks/>
          </p:cNvCxnSpPr>
          <p:nvPr/>
        </p:nvCxnSpPr>
        <p:spPr>
          <a:xfrm>
            <a:off x="6521784" y="1136326"/>
            <a:ext cx="4440321" cy="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BC808D-7BEE-175A-FB43-BF357A265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97" y="1154446"/>
            <a:ext cx="3620474" cy="25220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716CCA-D5D4-CD2E-FD30-7B17844AE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06" y="1880548"/>
            <a:ext cx="2510348" cy="38411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9CE1C3-1D50-0789-291D-FF6DC23B2B1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10" y="2415459"/>
            <a:ext cx="2871292" cy="24034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6EDD40-6010-FB64-1BAA-7351318E3C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98" y="3849666"/>
            <a:ext cx="3620473" cy="256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4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595DBD-E628-BA16-42AA-DBDE92E37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79370" y="2045369"/>
            <a:ext cx="6857999" cy="27672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4D48BA-D4D9-4EE6-97AB-3ADE8D2B7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45369" y="2045370"/>
            <a:ext cx="6857999" cy="27672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3DA2B6-879E-EB41-7731-73104E462E7F}"/>
              </a:ext>
            </a:extLst>
          </p:cNvPr>
          <p:cNvSpPr txBox="1"/>
          <p:nvPr/>
        </p:nvSpPr>
        <p:spPr>
          <a:xfrm>
            <a:off x="3046329" y="482038"/>
            <a:ext cx="6099342" cy="5893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i="1" dirty="0">
                <a:effectLst/>
                <a:latin typeface="Helvetica" pitchFamily="2" charset="0"/>
              </a:rPr>
              <a:t>Висновок</a:t>
            </a:r>
          </a:p>
          <a:p>
            <a:pPr algn="ctr"/>
            <a:endParaRPr lang="uk-UA" sz="3200" b="1" i="1" dirty="0">
              <a:effectLst/>
              <a:latin typeface="Helvetica" pitchFamily="2" charset="0"/>
            </a:endParaRPr>
          </a:p>
          <a:p>
            <a:r>
              <a:rPr lang="uk-UA" b="0" i="0" dirty="0">
                <a:effectLst/>
                <a:latin typeface="Helvetica" pitchFamily="2" charset="0"/>
              </a:rPr>
              <a:t>Під час реалізації </a:t>
            </a:r>
            <a:r>
              <a:rPr lang="uk-UA" b="0" i="0" dirty="0" err="1">
                <a:effectLst/>
                <a:latin typeface="Helvetica" pitchFamily="2" charset="0"/>
              </a:rPr>
              <a:t>проекту</a:t>
            </a:r>
            <a:r>
              <a:rPr lang="uk-UA" b="0" i="0" dirty="0">
                <a:effectLst/>
                <a:latin typeface="Helvetica" pitchFamily="2" charset="0"/>
              </a:rPr>
              <a:t> виявлено, що насиченість предметно ігрового обладнання</a:t>
            </a:r>
            <a:r>
              <a:rPr lang="uk-UA" dirty="0">
                <a:latin typeface="Helvetica" pitchFamily="2" charset="0"/>
              </a:rPr>
              <a:t> </a:t>
            </a:r>
            <a:r>
              <a:rPr lang="uk-UA" b="0" i="0" dirty="0">
                <a:effectLst/>
                <a:latin typeface="Helvetica" pitchFamily="2" charset="0"/>
              </a:rPr>
              <a:t>групи "</a:t>
            </a:r>
            <a:r>
              <a:rPr lang="uk-UA" b="0" i="0" dirty="0" err="1">
                <a:effectLst/>
                <a:latin typeface="Helvetica" pitchFamily="2" charset="0"/>
              </a:rPr>
              <a:t>Калинка</a:t>
            </a:r>
            <a:r>
              <a:rPr lang="uk-UA" b="0" i="0" dirty="0">
                <a:effectLst/>
                <a:latin typeface="Helvetica" pitchFamily="2" charset="0"/>
              </a:rPr>
              <a:t>" становить:</a:t>
            </a:r>
            <a:endParaRPr lang="uk-UA" dirty="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0" i="0" dirty="0">
                <a:effectLst/>
                <a:latin typeface="Helvetica" pitchFamily="2" charset="0"/>
              </a:rPr>
              <a:t>осередок книги 75%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0" i="0" dirty="0">
                <a:effectLst/>
                <a:latin typeface="Helvetica" pitchFamily="2" charset="0"/>
              </a:rPr>
              <a:t>сенсорно-пізнавальний осередок 80%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0" i="0" dirty="0">
                <a:effectLst/>
                <a:latin typeface="Helvetica" pitchFamily="2" charset="0"/>
              </a:rPr>
              <a:t>осередок </a:t>
            </a:r>
            <a:r>
              <a:rPr lang="uk-UA" b="0" i="0" dirty="0" err="1">
                <a:effectLst/>
                <a:latin typeface="Helvetica" pitchFamily="2" charset="0"/>
              </a:rPr>
              <a:t>СХД</a:t>
            </a:r>
            <a:r>
              <a:rPr lang="uk-UA" b="0" i="0" dirty="0">
                <a:effectLst/>
                <a:latin typeface="Helvetica" pitchFamily="2" charset="0"/>
              </a:rPr>
              <a:t> 90%</a:t>
            </a:r>
            <a:endParaRPr lang="uk-UA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0" i="0" dirty="0">
                <a:effectLst/>
                <a:latin typeface="Helvetica" pitchFamily="2" charset="0"/>
              </a:rPr>
              <a:t>етнографічний осередок </a:t>
            </a:r>
            <a:r>
              <a:rPr lang="uk-UA" b="0" i="0" dirty="0" smtClean="0">
                <a:effectLst/>
                <a:latin typeface="Helvetica" pitchFamily="2" charset="0"/>
              </a:rPr>
              <a:t>75%</a:t>
            </a:r>
            <a:endParaRPr lang="uk-UA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0" i="0" dirty="0">
                <a:effectLst/>
                <a:latin typeface="Helvetica" pitchFamily="2" charset="0"/>
              </a:rPr>
              <a:t>комунікативний осередок 60%</a:t>
            </a:r>
            <a:endParaRPr lang="uk-UA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0" i="0" dirty="0">
                <a:effectLst/>
                <a:latin typeface="Helvetica" pitchFamily="2" charset="0"/>
              </a:rPr>
              <a:t>осередок природи </a:t>
            </a:r>
            <a:r>
              <a:rPr lang="uk-UA" dirty="0">
                <a:latin typeface="Helvetica" pitchFamily="2" charset="0"/>
              </a:rPr>
              <a:t>і </a:t>
            </a:r>
            <a:r>
              <a:rPr lang="uk-UA" b="0" i="0" dirty="0">
                <a:effectLst/>
                <a:latin typeface="Helvetica" pitchFamily="2" charset="0"/>
              </a:rPr>
              <a:t>дослідництва </a:t>
            </a:r>
            <a:r>
              <a:rPr lang="uk-UA" dirty="0" smtClean="0">
                <a:latin typeface="Helvetica" pitchFamily="2" charset="0"/>
              </a:rPr>
              <a:t>72</a:t>
            </a:r>
            <a:r>
              <a:rPr lang="uk-UA" b="0" i="0" dirty="0" smtClean="0">
                <a:effectLst/>
                <a:latin typeface="Helvetica" pitchFamily="2" charset="0"/>
              </a:rPr>
              <a:t>% </a:t>
            </a:r>
            <a:endParaRPr lang="uk-UA" b="0" i="0" dirty="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0" i="0" dirty="0">
                <a:effectLst/>
                <a:latin typeface="Helvetica" pitchFamily="2" charset="0"/>
              </a:rPr>
              <a:t>осередок сюжетно-рольової гри 85%</a:t>
            </a:r>
            <a:endParaRPr lang="uk-UA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0" i="0" dirty="0">
                <a:effectLst/>
                <a:latin typeface="Helvetica" pitchFamily="2" charset="0"/>
              </a:rPr>
              <a:t>спортивний осередок 80%</a:t>
            </a:r>
            <a:endParaRPr lang="uk-UA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0" i="0" dirty="0">
                <a:effectLst/>
                <a:latin typeface="Helvetica" pitchFamily="2" charset="0"/>
              </a:rPr>
              <a:t>осередок співпраці з батьками 70%</a:t>
            </a:r>
            <a:endParaRPr lang="uk-UA" dirty="0">
              <a:effectLst/>
              <a:latin typeface="Helvetica" pitchFamily="2" charset="0"/>
            </a:endParaRPr>
          </a:p>
          <a:p>
            <a:pPr algn="ctr"/>
            <a:r>
              <a:rPr lang="uk-UA" sz="2500" b="0" i="1" dirty="0">
                <a:effectLst/>
                <a:latin typeface="Helvetica" pitchFamily="2" charset="0"/>
              </a:rPr>
              <a:t>Перспективи розвитку:</a:t>
            </a:r>
            <a:endParaRPr lang="uk-UA" sz="2500" i="1" dirty="0">
              <a:effectLst/>
              <a:latin typeface="Helvetica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uk-UA" b="0" i="0" dirty="0">
                <a:effectLst/>
                <a:latin typeface="Helvetica" pitchFamily="2" charset="0"/>
              </a:rPr>
              <a:t>﻿﻿ Залучення батьків та дітей до оформлення групових кімнат</a:t>
            </a:r>
            <a:endParaRPr lang="uk-UA" dirty="0">
              <a:effectLst/>
              <a:latin typeface="Helvetica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uk-UA" b="0" i="0" dirty="0">
                <a:effectLst/>
                <a:latin typeface="Helvetica" pitchFamily="2" charset="0"/>
              </a:rPr>
              <a:t>﻿ Оновлення та поповнення дидактичних</a:t>
            </a:r>
            <a:br>
              <a:rPr lang="uk-UA" b="0" i="0" dirty="0">
                <a:effectLst/>
                <a:latin typeface="Helvetica" pitchFamily="2" charset="0"/>
              </a:rPr>
            </a:br>
            <a:r>
              <a:rPr lang="uk-UA" b="0" i="0" dirty="0">
                <a:effectLst/>
                <a:latin typeface="Helvetica" pitchFamily="2" charset="0"/>
              </a:rPr>
              <a:t>матеріалів та </a:t>
            </a:r>
            <a:r>
              <a:rPr lang="uk-UA" dirty="0">
                <a:latin typeface="Helvetica" pitchFamily="2" charset="0"/>
              </a:rPr>
              <a:t>іграшок </a:t>
            </a:r>
            <a:r>
              <a:rPr lang="uk-UA" b="0" i="0" dirty="0">
                <a:effectLst/>
                <a:latin typeface="Helvetica" pitchFamily="2" charset="0"/>
              </a:rPr>
              <a:t>в осередках групи</a:t>
            </a:r>
            <a:endParaRPr lang="uk-UA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66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Овал 23">
            <a:extLst>
              <a:ext uri="{FF2B5EF4-FFF2-40B4-BE49-F238E27FC236}">
                <a16:creationId xmlns:a16="http://schemas.microsoft.com/office/drawing/2014/main" id="{F64A05C3-C0D9-8464-88F3-7A27E1A49635}"/>
              </a:ext>
            </a:extLst>
          </p:cNvPr>
          <p:cNvSpPr/>
          <p:nvPr/>
        </p:nvSpPr>
        <p:spPr>
          <a:xfrm>
            <a:off x="1047751" y="5535090"/>
            <a:ext cx="911058" cy="9110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CDE32D3A-332D-E713-A79C-794018C7EDEE}"/>
              </a:ext>
            </a:extLst>
          </p:cNvPr>
          <p:cNvSpPr/>
          <p:nvPr/>
        </p:nvSpPr>
        <p:spPr>
          <a:xfrm>
            <a:off x="7382655" y="4491051"/>
            <a:ext cx="3526031" cy="120032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95FB51DE-B8D4-2C71-802A-D36DEC81F556}"/>
              </a:ext>
            </a:extLst>
          </p:cNvPr>
          <p:cNvSpPr/>
          <p:nvPr/>
        </p:nvSpPr>
        <p:spPr>
          <a:xfrm>
            <a:off x="485274" y="2517942"/>
            <a:ext cx="911058" cy="9110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43FE3A66-0972-1123-BDA6-61D7665611C3}"/>
              </a:ext>
            </a:extLst>
          </p:cNvPr>
          <p:cNvSpPr/>
          <p:nvPr/>
        </p:nvSpPr>
        <p:spPr>
          <a:xfrm>
            <a:off x="485274" y="867381"/>
            <a:ext cx="911058" cy="9110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F2A737-8152-6DCD-19A8-6774C635E2FF}"/>
              </a:ext>
            </a:extLst>
          </p:cNvPr>
          <p:cNvSpPr txBox="1"/>
          <p:nvPr/>
        </p:nvSpPr>
        <p:spPr>
          <a:xfrm>
            <a:off x="3514224" y="236439"/>
            <a:ext cx="609934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500" b="1" i="0" u="none" strike="noStrike" dirty="0">
                <a:solidFill>
                  <a:srgbClr val="2814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проєкту :</a:t>
            </a:r>
            <a:endParaRPr lang="uk-UA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3D770B-97CE-9BE2-37FE-E2510B2AEE4D}"/>
              </a:ext>
            </a:extLst>
          </p:cNvPr>
          <p:cNvSpPr txBox="1"/>
          <p:nvPr/>
        </p:nvSpPr>
        <p:spPr>
          <a:xfrm>
            <a:off x="940803" y="1188223"/>
            <a:ext cx="6099342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300" b="1" i="0" u="none" strike="noStrike" dirty="0">
                <a:solidFill>
                  <a:srgbClr val="2814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проєкту: творчо-пізнавальний</a:t>
            </a:r>
            <a:endParaRPr lang="uk-UA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A341EE-44B9-E319-09E7-3A6AAC7DB6A0}"/>
              </a:ext>
            </a:extLst>
          </p:cNvPr>
          <p:cNvSpPr txBox="1"/>
          <p:nvPr/>
        </p:nvSpPr>
        <p:spPr>
          <a:xfrm>
            <a:off x="5719846" y="1479248"/>
            <a:ext cx="609934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19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</a:t>
            </a:r>
            <a:endParaRPr lang="uk-UA" sz="19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uk-UA" sz="19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недостатня організація простору в ігровій кімнаті</a:t>
            </a:r>
            <a:endParaRPr lang="uk-UA" sz="19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uk-UA" sz="19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відсутність різноманітності в ігрових осередках</a:t>
            </a:r>
            <a:endParaRPr lang="uk-UA" sz="19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uk-UA" sz="19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обмежений доступ до ігрових матеріалів</a:t>
            </a:r>
            <a:endParaRPr lang="uk-UA" sz="19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75DD4A-73AF-52F4-3EFC-9C4DE78D9C75}"/>
              </a:ext>
            </a:extLst>
          </p:cNvPr>
          <p:cNvSpPr txBox="1"/>
          <p:nvPr/>
        </p:nvSpPr>
        <p:spPr>
          <a:xfrm>
            <a:off x="2349500" y="2943865"/>
            <a:ext cx="60993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оптимального середовища для розвитку дітей середньої групи № 1 шляхом зонування приміщення та організації предметно-ігрових осередків, який буде сприяти їхньому всебічному розвитку.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AB52B0-8ED5-6099-8684-4087DF4E6EBB}"/>
              </a:ext>
            </a:extLst>
          </p:cNvPr>
          <p:cNvSpPr txBox="1"/>
          <p:nvPr/>
        </p:nvSpPr>
        <p:spPr>
          <a:xfrm>
            <a:off x="940803" y="2597008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Мета: </a:t>
            </a:r>
            <a:endParaRPr lang="uk-U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F152F0-7996-DCD3-293A-FEBA59AD3E77}"/>
              </a:ext>
            </a:extLst>
          </p:cNvPr>
          <p:cNvSpPr txBox="1"/>
          <p:nvPr/>
        </p:nvSpPr>
        <p:spPr>
          <a:xfrm>
            <a:off x="940803" y="4563837"/>
            <a:ext cx="6099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i="0" u="none" strike="noStrike" dirty="0">
                <a:solidFill>
                  <a:srgbClr val="000000"/>
                </a:solidFill>
                <a:effectLst/>
              </a:rPr>
              <a:t>За тривалістю</a:t>
            </a:r>
            <a:r>
              <a:rPr lang="uk-UA" b="0" i="0" u="none" strike="noStrike" dirty="0">
                <a:solidFill>
                  <a:srgbClr val="000000"/>
                </a:solidFill>
                <a:effectLst/>
              </a:rPr>
              <a:t>: довготривалий</a:t>
            </a:r>
            <a:endParaRPr lang="uk-U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CB99B2-5AC9-EAEE-2D75-4AFA734FAD6A}"/>
              </a:ext>
            </a:extLst>
          </p:cNvPr>
          <p:cNvSpPr txBox="1"/>
          <p:nvPr/>
        </p:nvSpPr>
        <p:spPr>
          <a:xfrm>
            <a:off x="7699933" y="4491050"/>
            <a:ext cx="30496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b="0" i="1" u="none" strike="noStrike" dirty="0">
                <a:solidFill>
                  <a:srgbClr val="000000"/>
                </a:solidFill>
                <a:effectLst/>
                <a:latin typeface="YAFdJllHsUM 0"/>
              </a:rPr>
              <a:t>Учасники проєкту:</a:t>
            </a:r>
            <a:endParaRPr lang="uk-UA" b="0" i="0" u="none" strike="noStrike" dirty="0">
              <a:solidFill>
                <a:srgbClr val="000000"/>
              </a:solidFill>
              <a:effectLst/>
              <a:latin typeface="YAFdJllHsUM 0"/>
            </a:endParaRPr>
          </a:p>
          <a:p>
            <a:pPr algn="l"/>
            <a:r>
              <a:rPr lang="uk-UA" b="0" i="1" u="none" strike="noStrike" dirty="0">
                <a:solidFill>
                  <a:srgbClr val="000000"/>
                </a:solidFill>
                <a:effectLst/>
                <a:latin typeface="YAFdJllHsUM 0"/>
              </a:rPr>
              <a:t>•вихователі групи</a:t>
            </a:r>
            <a:endParaRPr lang="uk-UA" b="0" i="0" u="none" strike="noStrike" dirty="0">
              <a:solidFill>
                <a:srgbClr val="000000"/>
              </a:solidFill>
              <a:effectLst/>
              <a:latin typeface="YAFdJllHsUM 0"/>
            </a:endParaRPr>
          </a:p>
          <a:p>
            <a:pPr algn="l"/>
            <a:r>
              <a:rPr lang="uk-UA" b="0" i="1" u="none" strike="noStrike" dirty="0">
                <a:solidFill>
                  <a:srgbClr val="000000"/>
                </a:solidFill>
                <a:effectLst/>
                <a:latin typeface="YAFdJllHsUM 0"/>
              </a:rPr>
              <a:t>•діти середньої групи</a:t>
            </a:r>
            <a:endParaRPr lang="uk-UA" b="0" i="0" u="none" strike="noStrike" dirty="0">
              <a:solidFill>
                <a:srgbClr val="000000"/>
              </a:solidFill>
              <a:effectLst/>
              <a:latin typeface="YAFdJllHsUM 0"/>
            </a:endParaRPr>
          </a:p>
          <a:p>
            <a:pPr algn="l"/>
            <a:r>
              <a:rPr lang="uk-UA" b="0" i="1" u="none" strike="noStrike" dirty="0">
                <a:solidFill>
                  <a:srgbClr val="000000"/>
                </a:solidFill>
                <a:effectLst/>
                <a:latin typeface="YAFdJllHsUM 0"/>
              </a:rPr>
              <a:t>• батьки вихованців</a:t>
            </a:r>
            <a:endParaRPr lang="uk-UA" b="0" i="0" u="none" strike="noStrike" dirty="0">
              <a:solidFill>
                <a:srgbClr val="000000"/>
              </a:solidFill>
              <a:effectLst/>
              <a:latin typeface="YAFdJllHsUM 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F3333A-A334-35C4-19F0-62F0AE2EC610}"/>
              </a:ext>
            </a:extLst>
          </p:cNvPr>
          <p:cNvSpPr txBox="1"/>
          <p:nvPr/>
        </p:nvSpPr>
        <p:spPr>
          <a:xfrm>
            <a:off x="1503280" y="5895578"/>
            <a:ext cx="72793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2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База реалізації: </a:t>
            </a:r>
            <a:r>
              <a:rPr lang="uk-UA" sz="2200" b="1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ЗДО</a:t>
            </a:r>
            <a:r>
              <a:rPr lang="uk-UA" sz="22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№30 середня група №1 “</a:t>
            </a:r>
            <a:r>
              <a:rPr lang="uk-UA" sz="2200" b="1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Калинка</a:t>
            </a:r>
            <a:r>
              <a:rPr lang="uk-UA" sz="22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uk-UA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47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5381FB-F270-514D-9309-BCD59F60D93B}"/>
              </a:ext>
            </a:extLst>
          </p:cNvPr>
          <p:cNvSpPr txBox="1"/>
          <p:nvPr/>
        </p:nvSpPr>
        <p:spPr>
          <a:xfrm>
            <a:off x="6096000" y="3059667"/>
            <a:ext cx="6099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uk-UA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55DEA8-61A1-AA01-DFC2-557EC69ABA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08"/>
          <a:stretch/>
        </p:blipFill>
        <p:spPr>
          <a:xfrm rot="5400000">
            <a:off x="-2132557" y="2132555"/>
            <a:ext cx="6858001" cy="25928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49D42C-95A6-8FC7-0045-21BECEB85727}"/>
              </a:ext>
            </a:extLst>
          </p:cNvPr>
          <p:cNvSpPr txBox="1"/>
          <p:nvPr/>
        </p:nvSpPr>
        <p:spPr>
          <a:xfrm>
            <a:off x="5586329" y="236439"/>
            <a:ext cx="60993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i="1" u="none" strike="noStrike" dirty="0">
                <a:solidFill>
                  <a:srgbClr val="000000"/>
                </a:solidFill>
                <a:effectLst/>
              </a:rPr>
              <a:t>Завдання проєкту</a:t>
            </a:r>
            <a:endParaRPr lang="uk-UA" sz="3200" b="1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03E09C-F2EE-B5EB-CEEE-1EF5A6096DE0}"/>
              </a:ext>
            </a:extLst>
          </p:cNvPr>
          <p:cNvSpPr txBox="1"/>
          <p:nvPr/>
        </p:nvSpPr>
        <p:spPr>
          <a:xfrm>
            <a:off x="3552658" y="921292"/>
            <a:ext cx="863934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 dirty="0">
                <a:effectLst/>
                <a:latin typeface="Helvetica" pitchFamily="2" charset="0"/>
              </a:rPr>
              <a:t>Створити план-схему зонування приміщення групи</a:t>
            </a:r>
            <a:endParaRPr lang="uk-UA" dirty="0">
              <a:effectLst/>
              <a:latin typeface="Helvetica" pitchFamily="2" charset="0"/>
            </a:endParaRPr>
          </a:p>
          <a:p>
            <a:r>
              <a:rPr lang="uk-UA" b="0" i="0" dirty="0">
                <a:effectLst/>
                <a:latin typeface="Helvetica" pitchFamily="2" charset="0"/>
              </a:rPr>
              <a:t>Розставити меблі та ігрове обладнання, відповідно до план-схеми, забезпечивши зручність та безпеку для дітей</a:t>
            </a:r>
            <a:endParaRPr lang="uk-UA" dirty="0">
              <a:effectLst/>
              <a:latin typeface="Helvetica" pitchFamily="2" charset="0"/>
            </a:endParaRPr>
          </a:p>
          <a:p>
            <a:r>
              <a:rPr lang="uk-UA" b="0" i="0" dirty="0">
                <a:effectLst/>
                <a:latin typeface="Helvetica" pitchFamily="2" charset="0"/>
              </a:rPr>
              <a:t>Наповнити ігрові осередки дидактичними матеріалами та іграшками, які стимулюють пізнавальну, мовленнєву, творчу активність дітей</a:t>
            </a:r>
            <a:endParaRPr lang="uk-UA" dirty="0">
              <a:effectLst/>
              <a:latin typeface="Helvetica" pitchFamily="2" charset="0"/>
            </a:endParaRPr>
          </a:p>
          <a:p>
            <a:r>
              <a:rPr lang="uk-UA" b="0" i="0" dirty="0">
                <a:effectLst/>
                <a:latin typeface="Helvetica" pitchFamily="2" charset="0"/>
              </a:rPr>
              <a:t>Створити умови для розвтику самостійності, ініціативності та творчості дітей</a:t>
            </a:r>
            <a:endParaRPr lang="uk-UA" dirty="0">
              <a:effectLst/>
              <a:latin typeface="Helvetica" pitchFamily="2" charset="0"/>
            </a:endParaRPr>
          </a:p>
        </p:txBody>
      </p:sp>
      <p:sp>
        <p:nvSpPr>
          <p:cNvPr id="4" name="Трикутник 3">
            <a:extLst>
              <a:ext uri="{FF2B5EF4-FFF2-40B4-BE49-F238E27FC236}">
                <a16:creationId xmlns:a16="http://schemas.microsoft.com/office/drawing/2014/main" id="{76C27082-69B1-CA23-E4CB-5527E7D1A222}"/>
              </a:ext>
            </a:extLst>
          </p:cNvPr>
          <p:cNvSpPr/>
          <p:nvPr/>
        </p:nvSpPr>
        <p:spPr>
          <a:xfrm rot="5400000">
            <a:off x="2674874" y="651897"/>
            <a:ext cx="942805" cy="812763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830E4701-8F34-92AC-822C-6338818A2D90}"/>
              </a:ext>
            </a:extLst>
          </p:cNvPr>
          <p:cNvSpPr/>
          <p:nvPr/>
        </p:nvSpPr>
        <p:spPr>
          <a:xfrm>
            <a:off x="6961271" y="2675618"/>
            <a:ext cx="911058" cy="91105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D220ABB5-52D0-B12B-4433-4D38B989337C}"/>
              </a:ext>
            </a:extLst>
          </p:cNvPr>
          <p:cNvSpPr/>
          <p:nvPr/>
        </p:nvSpPr>
        <p:spPr>
          <a:xfrm>
            <a:off x="8180471" y="2675618"/>
            <a:ext cx="911058" cy="9110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66E17AA-9DD0-BF07-5648-78C4CB1E6FA9}"/>
              </a:ext>
            </a:extLst>
          </p:cNvPr>
          <p:cNvSpPr/>
          <p:nvPr/>
        </p:nvSpPr>
        <p:spPr>
          <a:xfrm>
            <a:off x="9448763" y="2675618"/>
            <a:ext cx="911058" cy="91105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8FD270-36A2-4AD1-DA46-7574ADB75FE0}"/>
              </a:ext>
            </a:extLst>
          </p:cNvPr>
          <p:cNvSpPr txBox="1"/>
          <p:nvPr/>
        </p:nvSpPr>
        <p:spPr>
          <a:xfrm>
            <a:off x="3552658" y="3744442"/>
            <a:ext cx="6099342" cy="5078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27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Очікувані результати:</a:t>
            </a:r>
            <a:endParaRPr lang="uk-UA" sz="2700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08A413-CFA4-713A-682E-6A644F2F1AB6}"/>
              </a:ext>
            </a:extLst>
          </p:cNvPr>
          <p:cNvSpPr txBox="1"/>
          <p:nvPr/>
        </p:nvSpPr>
        <p:spPr>
          <a:xfrm>
            <a:off x="5130800" y="4252273"/>
            <a:ext cx="609934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uk-UA" b="0" i="0" dirty="0">
                <a:effectLst/>
                <a:latin typeface="Helvetica" pitchFamily="2" charset="0"/>
              </a:rPr>
              <a:t>﻿﻿Створення комфортного та безпечного простору для</a:t>
            </a:r>
            <a:br>
              <a:rPr lang="uk-UA" b="0" i="0" dirty="0">
                <a:effectLst/>
                <a:latin typeface="Helvetica" pitchFamily="2" charset="0"/>
              </a:rPr>
            </a:br>
            <a:r>
              <a:rPr lang="uk-UA" b="0" i="0" dirty="0">
                <a:effectLst/>
                <a:latin typeface="Helvetica" pitchFamily="2" charset="0"/>
              </a:rPr>
              <a:t>всебічного розвитку дітей</a:t>
            </a:r>
            <a:endParaRPr lang="uk-UA" dirty="0">
              <a:effectLst/>
              <a:latin typeface="Helvetica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uk-UA" b="0" i="0" dirty="0">
                <a:effectLst/>
                <a:latin typeface="Helvetica" pitchFamily="2" charset="0"/>
              </a:rPr>
              <a:t>﻿﻿Підвищення пізнавальної активності та мотивації до</a:t>
            </a:r>
            <a:br>
              <a:rPr lang="uk-UA" b="0" i="0" dirty="0">
                <a:effectLst/>
                <a:latin typeface="Helvetica" pitchFamily="2" charset="0"/>
              </a:rPr>
            </a:br>
            <a:r>
              <a:rPr lang="uk-UA" b="0" i="0" dirty="0">
                <a:effectLst/>
                <a:latin typeface="Helvetica" pitchFamily="2" charset="0"/>
              </a:rPr>
              <a:t>навчання</a:t>
            </a:r>
            <a:endParaRPr lang="uk-UA" dirty="0">
              <a:effectLst/>
              <a:latin typeface="Helvetica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uk-UA" b="0" i="0" dirty="0">
                <a:effectLst/>
                <a:latin typeface="Helvetica" pitchFamily="2" charset="0"/>
              </a:rPr>
              <a:t>﻿﻿Розкриття креативності, творчого потенціалу у дітей</a:t>
            </a:r>
            <a:endParaRPr lang="uk-UA" dirty="0">
              <a:effectLst/>
              <a:latin typeface="Helvetica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uk-UA" b="0" i="0" dirty="0">
                <a:effectLst/>
                <a:latin typeface="Helvetica" pitchFamily="2" charset="0"/>
              </a:rPr>
              <a:t>﻿﻿Розвиток навичок спілкування та співпраці</a:t>
            </a:r>
            <a:endParaRPr lang="uk-UA" dirty="0">
              <a:effectLst/>
              <a:latin typeface="Helvetica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uk-UA" b="0" i="0" dirty="0">
                <a:effectLst/>
                <a:latin typeface="Helvetica" pitchFamily="2" charset="0"/>
              </a:rPr>
              <a:t>﻿﻿Формування у дітей позитивних емоцій та почуття приналежності до групи</a:t>
            </a:r>
            <a:endParaRPr lang="uk-UA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09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74341D4F-3D2B-F82A-6101-0C6EA4076C8B}"/>
              </a:ext>
            </a:extLst>
          </p:cNvPr>
          <p:cNvSpPr/>
          <p:nvPr/>
        </p:nvSpPr>
        <p:spPr>
          <a:xfrm>
            <a:off x="71855" y="417166"/>
            <a:ext cx="6750550" cy="310187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A2C6D4-19AF-A06E-3940-A405A75DD8AB}"/>
              </a:ext>
            </a:extLst>
          </p:cNvPr>
          <p:cNvSpPr txBox="1"/>
          <p:nvPr/>
        </p:nvSpPr>
        <p:spPr>
          <a:xfrm>
            <a:off x="5727366" y="-66645"/>
            <a:ext cx="617821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uk-UA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Етапи реалізації: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A8620F-3206-4908-E6E7-0F242099A350}"/>
              </a:ext>
            </a:extLst>
          </p:cNvPr>
          <p:cNvSpPr txBox="1"/>
          <p:nvPr/>
        </p:nvSpPr>
        <p:spPr>
          <a:xfrm>
            <a:off x="286418" y="815143"/>
            <a:ext cx="6679196" cy="200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500" b="0" i="0" dirty="0">
                <a:effectLst/>
              </a:rPr>
              <a:t>Підготовчий;</a:t>
            </a:r>
            <a:endParaRPr lang="uk-UA" sz="1500" dirty="0">
              <a:effectLst/>
            </a:endParaRPr>
          </a:p>
          <a:p>
            <a:pPr algn="ctr"/>
            <a:r>
              <a:rPr lang="uk-UA" sz="1500" b="0" i="0" dirty="0">
                <a:effectLst/>
              </a:rPr>
              <a:t>Мета: Визначити завдання, зміст та форми діяльності дорослих та                дітей, направлені на реалізацію проєкту.</a:t>
            </a:r>
            <a:endParaRPr lang="uk-UA" sz="1500" dirty="0">
              <a:effectLst/>
            </a:endParaRPr>
          </a:p>
          <a:p>
            <a:pPr algn="ctr"/>
            <a:r>
              <a:rPr lang="uk-UA" sz="1500" b="0" i="0" dirty="0">
                <a:effectLst/>
              </a:rPr>
              <a:t>Завдання:</a:t>
            </a:r>
            <a:endParaRPr lang="uk-UA" sz="1500" dirty="0">
              <a:effectLst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uk-UA" sz="1500" b="0" i="0" dirty="0">
                <a:effectLst/>
              </a:rPr>
              <a:t>﻿﻿Визначити бюджет проєкту;</a:t>
            </a:r>
            <a:endParaRPr lang="uk-UA" sz="1500" dirty="0">
              <a:effectLst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uk-UA" sz="1500" b="0" i="0" dirty="0">
                <a:effectLst/>
              </a:rPr>
              <a:t>﻿﻿</a:t>
            </a:r>
            <a:r>
              <a:rPr lang="uk-UA" sz="1500" b="0" i="0" dirty="0" smtClean="0">
                <a:effectLst/>
              </a:rPr>
              <a:t>Розробка план-схеми </a:t>
            </a:r>
            <a:r>
              <a:rPr lang="uk-UA" sz="1500" b="0" i="0" dirty="0">
                <a:effectLst/>
              </a:rPr>
              <a:t>групової кімнати;</a:t>
            </a:r>
            <a:endParaRPr lang="uk-UA" sz="1500" dirty="0">
              <a:effectLst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uk-UA" sz="1500" b="0" i="0" dirty="0">
                <a:effectLst/>
              </a:rPr>
              <a:t>﻿﻿Складання списку необхідних меблів, обладнання та матеріалів                       для освітньо-навчального процесу.</a:t>
            </a:r>
            <a:endParaRPr lang="uk-UA" sz="1500" dirty="0">
              <a:effectLst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3625B62D-F7AA-67AB-B2D6-720B3625707F}"/>
              </a:ext>
            </a:extLst>
          </p:cNvPr>
          <p:cNvSpPr/>
          <p:nvPr/>
        </p:nvSpPr>
        <p:spPr>
          <a:xfrm>
            <a:off x="0" y="3519040"/>
            <a:ext cx="7319212" cy="335734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9551E7-D711-7EEA-481F-1A94152F31E7}"/>
              </a:ext>
            </a:extLst>
          </p:cNvPr>
          <p:cNvSpPr txBox="1"/>
          <p:nvPr/>
        </p:nvSpPr>
        <p:spPr>
          <a:xfrm>
            <a:off x="673015" y="3774509"/>
            <a:ext cx="561958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b="0" i="0" dirty="0">
                <a:effectLst/>
              </a:rPr>
              <a:t>Практичний;</a:t>
            </a:r>
            <a:endParaRPr lang="uk-UA" sz="1600" dirty="0">
              <a:effectLst/>
            </a:endParaRPr>
          </a:p>
          <a:p>
            <a:pPr algn="ctr"/>
            <a:r>
              <a:rPr lang="uk-UA" sz="1600" b="0" i="0" dirty="0">
                <a:effectLst/>
              </a:rPr>
              <a:t>Мета: Сприяти практичному застосуванню набутих на підготовчому етапі</a:t>
            </a:r>
            <a:endParaRPr lang="uk-UA" sz="1600" dirty="0">
              <a:effectLst/>
            </a:endParaRPr>
          </a:p>
          <a:p>
            <a:pPr algn="ctr"/>
            <a:r>
              <a:rPr lang="uk-UA" sz="1600" b="0" i="0" dirty="0">
                <a:effectLst/>
              </a:rPr>
              <a:t>знань, умінь і навичок в процесі різних видів діяльності.</a:t>
            </a:r>
            <a:endParaRPr lang="uk-UA" sz="1600" dirty="0">
              <a:effectLst/>
            </a:endParaRPr>
          </a:p>
          <a:p>
            <a:pPr algn="ctr"/>
            <a:r>
              <a:rPr lang="uk-UA" sz="1600" b="0" i="0" dirty="0">
                <a:effectLst/>
              </a:rPr>
              <a:t>Завдання:</a:t>
            </a:r>
            <a:endParaRPr lang="uk-UA" sz="1600" dirty="0">
              <a:effectLst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uk-UA" sz="1600" b="0" i="0" dirty="0">
                <a:effectLst/>
              </a:rPr>
              <a:t>﻿﻿Оформлення осередків для освітньо-навчального процесу;</a:t>
            </a:r>
            <a:endParaRPr lang="uk-UA" sz="1600" dirty="0">
              <a:effectLst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uk-UA" sz="1600" b="0" i="0" dirty="0">
                <a:effectLst/>
              </a:rPr>
              <a:t>﻿﻿Проводити заняття, ігри, бесіди, розігрування ігрових ситуацій в ігрових, освітньо-навчальних осередках;</a:t>
            </a:r>
            <a:endParaRPr lang="uk-UA" sz="1600" dirty="0">
              <a:effectLst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uk-UA" sz="1600" b="0" i="0" dirty="0">
                <a:effectLst/>
              </a:rPr>
              <a:t>﻿﻿Заохочувати оригінальність ідей, вигадку, інтерес до </a:t>
            </a:r>
            <a:r>
              <a:rPr lang="uk-UA" sz="1600" b="0" i="0" dirty="0" err="1">
                <a:effectLst/>
              </a:rPr>
              <a:t>відкритів</a:t>
            </a:r>
            <a:r>
              <a:rPr lang="uk-UA" sz="1600" b="0" i="0" dirty="0">
                <a:effectLst/>
              </a:rPr>
              <a:t>.</a:t>
            </a:r>
            <a:endParaRPr lang="uk-UA" sz="1600" dirty="0">
              <a:effectLst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uk-UA" sz="1600" b="0" i="0" dirty="0">
                <a:effectLst/>
              </a:rPr>
              <a:t>﻿﻿Розширити уявлення про особистості стосунків дітей та дорослих.</a:t>
            </a:r>
            <a:endParaRPr lang="uk-UA" sz="1600" dirty="0">
              <a:effectLst/>
            </a:endParaRP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C7269A4F-071F-84B3-2334-40A3034DA65A}"/>
              </a:ext>
            </a:extLst>
          </p:cNvPr>
          <p:cNvSpPr/>
          <p:nvPr/>
        </p:nvSpPr>
        <p:spPr>
          <a:xfrm>
            <a:off x="7862631" y="1254879"/>
            <a:ext cx="4042951" cy="41927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7985A4-76FD-4A1D-4EF3-343F403F602B}"/>
              </a:ext>
            </a:extLst>
          </p:cNvPr>
          <p:cNvSpPr txBox="1"/>
          <p:nvPr/>
        </p:nvSpPr>
        <p:spPr>
          <a:xfrm>
            <a:off x="8094952" y="1816939"/>
            <a:ext cx="357830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b="0" i="0" dirty="0">
                <a:effectLst/>
              </a:rPr>
              <a:t>Підсумковий;</a:t>
            </a:r>
            <a:endParaRPr lang="uk-UA" sz="1600" dirty="0">
              <a:effectLst/>
            </a:endParaRPr>
          </a:p>
          <a:p>
            <a:r>
              <a:rPr lang="uk-UA" sz="1600" b="0" i="0" dirty="0">
                <a:effectLst/>
              </a:rPr>
              <a:t>Мета: Узагальнити та систематизувати знання,</a:t>
            </a:r>
            <a:endParaRPr lang="uk-UA" sz="1600" dirty="0">
              <a:effectLst/>
            </a:endParaRPr>
          </a:p>
          <a:p>
            <a:r>
              <a:rPr lang="uk-UA" sz="1600" b="0" i="0" dirty="0">
                <a:effectLst/>
              </a:rPr>
              <a:t>уміння і навички, набуті дітьми протягом попередніх етапів проєкту</a:t>
            </a:r>
            <a:endParaRPr lang="uk-UA" sz="1600" dirty="0">
              <a:effectLst/>
            </a:endParaRPr>
          </a:p>
          <a:p>
            <a:r>
              <a:rPr lang="uk-UA" sz="1600" b="0" i="0" dirty="0">
                <a:effectLst/>
              </a:rPr>
              <a:t>Задання:</a:t>
            </a:r>
            <a:endParaRPr lang="uk-UA" sz="16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uk-UA" sz="1600" b="0" i="0" dirty="0">
                <a:effectLst/>
              </a:rPr>
              <a:t>﻿﻿Порівняльний аналіз результатів зрізів набутих знань дітьми в процесі проєкту;</a:t>
            </a:r>
            <a:endParaRPr lang="uk-UA" sz="16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uk-UA" sz="1600" b="0" i="0" dirty="0">
                <a:effectLst/>
              </a:rPr>
              <a:t>﻿﻿Аналіз ігрового та навчально-дидактичного обладнання </a:t>
            </a:r>
            <a:br>
              <a:rPr lang="uk-UA" sz="1600" b="0" i="0" dirty="0">
                <a:effectLst/>
              </a:rPr>
            </a:br>
            <a:endParaRPr lang="uk-UA" sz="1600" dirty="0">
              <a:effectLst/>
            </a:endParaRPr>
          </a:p>
        </p:txBody>
      </p:sp>
      <p:cxnSp>
        <p:nvCxnSpPr>
          <p:cNvPr id="17" name="Пряма зі стрілкою 16">
            <a:extLst>
              <a:ext uri="{FF2B5EF4-FFF2-40B4-BE49-F238E27FC236}">
                <a16:creationId xmlns:a16="http://schemas.microsoft.com/office/drawing/2014/main" id="{CBD216FF-B33C-5BE7-1B5E-02F5A1F3590C}"/>
              </a:ext>
            </a:extLst>
          </p:cNvPr>
          <p:cNvCxnSpPr>
            <a:cxnSpLocks/>
          </p:cNvCxnSpPr>
          <p:nvPr/>
        </p:nvCxnSpPr>
        <p:spPr>
          <a:xfrm>
            <a:off x="7347140" y="551447"/>
            <a:ext cx="400210" cy="1280695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 зі стрілкою 26">
            <a:extLst>
              <a:ext uri="{FF2B5EF4-FFF2-40B4-BE49-F238E27FC236}">
                <a16:creationId xmlns:a16="http://schemas.microsoft.com/office/drawing/2014/main" id="{2F3D673E-BF30-18BF-1B8F-387EB98AF2C2}"/>
              </a:ext>
            </a:extLst>
          </p:cNvPr>
          <p:cNvCxnSpPr>
            <a:cxnSpLocks/>
          </p:cNvCxnSpPr>
          <p:nvPr/>
        </p:nvCxnSpPr>
        <p:spPr>
          <a:xfrm flipH="1">
            <a:off x="6946216" y="551447"/>
            <a:ext cx="386609" cy="3451404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 зі стрілкою 33">
            <a:extLst>
              <a:ext uri="{FF2B5EF4-FFF2-40B4-BE49-F238E27FC236}">
                <a16:creationId xmlns:a16="http://schemas.microsoft.com/office/drawing/2014/main" id="{664C9425-5F5D-0DED-DAD0-25D37AA30EBB}"/>
              </a:ext>
            </a:extLst>
          </p:cNvPr>
          <p:cNvCxnSpPr>
            <a:cxnSpLocks/>
          </p:cNvCxnSpPr>
          <p:nvPr/>
        </p:nvCxnSpPr>
        <p:spPr>
          <a:xfrm flipH="1">
            <a:off x="6540224" y="551447"/>
            <a:ext cx="797672" cy="703432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78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A7CF29-C453-619D-E4EE-64A53A6D6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29291" y="1529291"/>
            <a:ext cx="6858000" cy="37994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E3062E-756B-6C7B-C649-1DD0CD67F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40129" y="1529290"/>
            <a:ext cx="6858001" cy="37994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00DDB4-D535-1786-5CD1-99E578036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902" y="-3"/>
            <a:ext cx="764177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3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BF8A32-CA39-5633-B5D6-DA313B1AB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6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BCF2FF-3797-79A3-2864-4D4E94770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>
            <a:extLst>
              <a:ext uri="{FF2B5EF4-FFF2-40B4-BE49-F238E27FC236}">
                <a16:creationId xmlns:a16="http://schemas.microsoft.com/office/drawing/2014/main" id="{627D4768-CE2E-6A18-66FD-E5876D85A066}"/>
              </a:ext>
            </a:extLst>
          </p:cNvPr>
          <p:cNvSpPr/>
          <p:nvPr/>
        </p:nvSpPr>
        <p:spPr>
          <a:xfrm>
            <a:off x="7183523" y="2491873"/>
            <a:ext cx="4473742" cy="223921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C067B72C-6C95-E894-BC60-8004854C1B2E}"/>
              </a:ext>
            </a:extLst>
          </p:cNvPr>
          <p:cNvSpPr/>
          <p:nvPr/>
        </p:nvSpPr>
        <p:spPr>
          <a:xfrm>
            <a:off x="534737" y="2473157"/>
            <a:ext cx="4473742" cy="223921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4A46E3-25BC-79B8-0113-C8732974B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092" y="1503947"/>
            <a:ext cx="3318554" cy="53540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69A4F6-91DE-E694-FD57-BA6ABD1C9EA6}"/>
              </a:ext>
            </a:extLst>
          </p:cNvPr>
          <p:cNvSpPr txBox="1"/>
          <p:nvPr/>
        </p:nvSpPr>
        <p:spPr>
          <a:xfrm>
            <a:off x="4282572" y="389021"/>
            <a:ext cx="55097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uk-UA" sz="4400" b="1" i="1" dirty="0"/>
              <a:t>Ігрові осередки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58E8C1-33C4-4DA5-240D-313F77ACE681}"/>
              </a:ext>
            </a:extLst>
          </p:cNvPr>
          <p:cNvSpPr txBox="1"/>
          <p:nvPr/>
        </p:nvSpPr>
        <p:spPr>
          <a:xfrm>
            <a:off x="1131538" y="3334479"/>
            <a:ext cx="33185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uk-UA" sz="3300" b="1" i="1" dirty="0"/>
              <a:t>Осередок книги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87ED26-2819-B1AF-9773-262904A5EC68}"/>
              </a:ext>
            </a:extLst>
          </p:cNvPr>
          <p:cNvSpPr txBox="1"/>
          <p:nvPr/>
        </p:nvSpPr>
        <p:spPr>
          <a:xfrm>
            <a:off x="8053679" y="3292680"/>
            <a:ext cx="33185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uk-UA" sz="3300" b="1" dirty="0"/>
              <a:t>Осередок </a:t>
            </a:r>
            <a:r>
              <a:rPr lang="uk-UA" sz="3300" b="1" dirty="0" err="1"/>
              <a:t>СХД</a:t>
            </a:r>
            <a:endParaRPr lang="uk-UA" sz="3300" b="1" dirty="0"/>
          </a:p>
        </p:txBody>
      </p:sp>
      <p:cxnSp>
        <p:nvCxnSpPr>
          <p:cNvPr id="34" name="Пряма зі стрілкою 33">
            <a:extLst>
              <a:ext uri="{FF2B5EF4-FFF2-40B4-BE49-F238E27FC236}">
                <a16:creationId xmlns:a16="http://schemas.microsoft.com/office/drawing/2014/main" id="{A2460AC3-763B-7232-846F-A60423AAE30B}"/>
              </a:ext>
            </a:extLst>
          </p:cNvPr>
          <p:cNvCxnSpPr>
            <a:cxnSpLocks/>
          </p:cNvCxnSpPr>
          <p:nvPr/>
        </p:nvCxnSpPr>
        <p:spPr>
          <a:xfrm>
            <a:off x="8236007" y="1083361"/>
            <a:ext cx="1556360" cy="10871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 зі стрілкою 36">
            <a:extLst>
              <a:ext uri="{FF2B5EF4-FFF2-40B4-BE49-F238E27FC236}">
                <a16:creationId xmlns:a16="http://schemas.microsoft.com/office/drawing/2014/main" id="{0127F660-52BC-C87F-3EF2-143BB43EAD67}"/>
              </a:ext>
            </a:extLst>
          </p:cNvPr>
          <p:cNvCxnSpPr>
            <a:cxnSpLocks/>
          </p:cNvCxnSpPr>
          <p:nvPr/>
        </p:nvCxnSpPr>
        <p:spPr>
          <a:xfrm flipH="1">
            <a:off x="2949736" y="944169"/>
            <a:ext cx="1215323" cy="13432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01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7BF9B6A8-856D-D0A7-EEF4-C69F39D0D8FE}"/>
              </a:ext>
            </a:extLst>
          </p:cNvPr>
          <p:cNvSpPr/>
          <p:nvPr/>
        </p:nvSpPr>
        <p:spPr>
          <a:xfrm>
            <a:off x="-1" y="3814440"/>
            <a:ext cx="12192001" cy="30435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B07D6C-A37C-8ABD-C68A-DB332C33F420}"/>
              </a:ext>
            </a:extLst>
          </p:cNvPr>
          <p:cNvSpPr txBox="1"/>
          <p:nvPr/>
        </p:nvSpPr>
        <p:spPr>
          <a:xfrm>
            <a:off x="606257" y="422442"/>
            <a:ext cx="59108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uk-UA" sz="2600" b="1" i="1" dirty="0"/>
              <a:t>Осередок ігрової діяльності</a:t>
            </a:r>
          </a:p>
        </p:txBody>
      </p:sp>
      <p:cxnSp>
        <p:nvCxnSpPr>
          <p:cNvPr id="7" name="Пряма зі стрілкою 6">
            <a:extLst>
              <a:ext uri="{FF2B5EF4-FFF2-40B4-BE49-F238E27FC236}">
                <a16:creationId xmlns:a16="http://schemas.microsoft.com/office/drawing/2014/main" id="{569257EA-BC7B-C875-E92A-8A1493066A9E}"/>
              </a:ext>
            </a:extLst>
          </p:cNvPr>
          <p:cNvCxnSpPr>
            <a:cxnSpLocks/>
          </p:cNvCxnSpPr>
          <p:nvPr/>
        </p:nvCxnSpPr>
        <p:spPr>
          <a:xfrm>
            <a:off x="3179679" y="1103379"/>
            <a:ext cx="3972426" cy="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3643964-F76D-20EC-C3F3-E07038F1013B}"/>
              </a:ext>
            </a:extLst>
          </p:cNvPr>
          <p:cNvSpPr txBox="1"/>
          <p:nvPr/>
        </p:nvSpPr>
        <p:spPr>
          <a:xfrm>
            <a:off x="5184942" y="252796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uk-UA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EEBCD7B-FD53-5C8D-44AA-05097E39F51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3" y="1223695"/>
            <a:ext cx="2784896" cy="291901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2F20DC-12DB-1E2D-5C8B-F54694504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840" y="2478533"/>
            <a:ext cx="3972425" cy="265229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F587A60-A337-DB02-325F-060EE2625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426" y="3071375"/>
            <a:ext cx="3090784" cy="3786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B4271D-48F5-0BE6-44C3-7E8FE90DD44C}"/>
              </a:ext>
            </a:extLst>
          </p:cNvPr>
          <p:cNvSpPr txBox="1"/>
          <p:nvPr/>
        </p:nvSpPr>
        <p:spPr>
          <a:xfrm>
            <a:off x="606257" y="1073531"/>
            <a:ext cx="779446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900" b="0" i="0" dirty="0">
                <a:effectLst/>
              </a:rPr>
              <a:t>Сюжетно рольова гра :</a:t>
            </a:r>
            <a:endParaRPr lang="uk-UA" sz="1900" dirty="0">
              <a:effectLst/>
            </a:endParaRPr>
          </a:p>
          <a:p>
            <a:pPr algn="ctr"/>
            <a:r>
              <a:rPr lang="uk-UA" sz="1900" b="0" i="0" dirty="0" smtClean="0">
                <a:effectLst/>
              </a:rPr>
              <a:t>        "</a:t>
            </a:r>
            <a:r>
              <a:rPr lang="uk-UA" sz="1900" b="0" i="0" dirty="0">
                <a:effectLst/>
              </a:rPr>
              <a:t>Перукарня",</a:t>
            </a:r>
            <a:endParaRPr lang="uk-UA" sz="1900" dirty="0">
              <a:effectLst/>
            </a:endParaRPr>
          </a:p>
          <a:p>
            <a:pPr algn="ctr"/>
            <a:r>
              <a:rPr lang="uk-UA" sz="1900" b="0" i="0" dirty="0" smtClean="0">
                <a:effectLst/>
              </a:rPr>
              <a:t>        "</a:t>
            </a:r>
            <a:r>
              <a:rPr lang="uk-UA" sz="1900" b="0" i="0" dirty="0">
                <a:effectLst/>
              </a:rPr>
              <a:t>Транспорт</a:t>
            </a:r>
            <a:r>
              <a:rPr lang="uk-UA" sz="1900" b="0" i="0" dirty="0" smtClean="0">
                <a:effectLst/>
              </a:rPr>
              <a:t>",</a:t>
            </a:r>
            <a:endParaRPr lang="uk-UA" sz="1900" dirty="0"/>
          </a:p>
          <a:p>
            <a:pPr algn="ctr"/>
            <a:r>
              <a:rPr lang="uk-UA" sz="1900" b="0" i="0" dirty="0" smtClean="0">
                <a:effectLst/>
              </a:rPr>
              <a:t>" Кухня </a:t>
            </a:r>
            <a:r>
              <a:rPr lang="uk-UA" sz="1900" b="0" i="0" dirty="0">
                <a:effectLst/>
              </a:rPr>
              <a:t>"</a:t>
            </a:r>
            <a:endParaRPr lang="uk-UA" sz="1900" dirty="0">
              <a:effectLst/>
            </a:endParaRPr>
          </a:p>
        </p:txBody>
      </p:sp>
      <p:sp>
        <p:nvSpPr>
          <p:cNvPr id="19" name="Трикутник 18">
            <a:extLst>
              <a:ext uri="{FF2B5EF4-FFF2-40B4-BE49-F238E27FC236}">
                <a16:creationId xmlns:a16="http://schemas.microsoft.com/office/drawing/2014/main" id="{BAB1E29F-AF8C-36BE-8104-47A83B9927EF}"/>
              </a:ext>
            </a:extLst>
          </p:cNvPr>
          <p:cNvSpPr/>
          <p:nvPr/>
        </p:nvSpPr>
        <p:spPr>
          <a:xfrm>
            <a:off x="7541791" y="225696"/>
            <a:ext cx="1070401" cy="922759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Трикутник 20">
            <a:extLst>
              <a:ext uri="{FF2B5EF4-FFF2-40B4-BE49-F238E27FC236}">
                <a16:creationId xmlns:a16="http://schemas.microsoft.com/office/drawing/2014/main" id="{72EEF727-20E7-B972-94E3-47F3ECF7BB0D}"/>
              </a:ext>
            </a:extLst>
          </p:cNvPr>
          <p:cNvSpPr/>
          <p:nvPr/>
        </p:nvSpPr>
        <p:spPr>
          <a:xfrm>
            <a:off x="8790404" y="225696"/>
            <a:ext cx="1070401" cy="922759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Трикутник 22">
            <a:extLst>
              <a:ext uri="{FF2B5EF4-FFF2-40B4-BE49-F238E27FC236}">
                <a16:creationId xmlns:a16="http://schemas.microsoft.com/office/drawing/2014/main" id="{6B0BCD12-44E0-CC86-C29E-74DFC582C831}"/>
              </a:ext>
            </a:extLst>
          </p:cNvPr>
          <p:cNvSpPr/>
          <p:nvPr/>
        </p:nvSpPr>
        <p:spPr>
          <a:xfrm>
            <a:off x="10039017" y="207283"/>
            <a:ext cx="1070401" cy="922759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540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315</Words>
  <Application>Microsoft Office PowerPoint</Application>
  <PresentationFormat>Широкоэкранный</PresentationFormat>
  <Paragraphs>78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Helvetica</vt:lpstr>
      <vt:lpstr>Times New Roman</vt:lpstr>
      <vt:lpstr>YAFdJllHsUM 0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Оля Тимиргалієва</dc:creator>
  <cp:lastModifiedBy>Admin</cp:lastModifiedBy>
  <cp:revision>10</cp:revision>
  <dcterms:created xsi:type="dcterms:W3CDTF">2024-03-12T19:55:51Z</dcterms:created>
  <dcterms:modified xsi:type="dcterms:W3CDTF">2024-03-13T06:36:05Z</dcterms:modified>
</cp:coreProperties>
</file>