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0"/>
  </p:notesMasterIdLst>
  <p:sldIdLst>
    <p:sldId id="327" r:id="rId2"/>
    <p:sldId id="278" r:id="rId3"/>
    <p:sldId id="279" r:id="rId4"/>
    <p:sldId id="282" r:id="rId5"/>
    <p:sldId id="283" r:id="rId6"/>
    <p:sldId id="284" r:id="rId7"/>
    <p:sldId id="309" r:id="rId8"/>
    <p:sldId id="310" r:id="rId9"/>
    <p:sldId id="311" r:id="rId10"/>
    <p:sldId id="29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28" r:id="rId20"/>
    <p:sldId id="313" r:id="rId21"/>
    <p:sldId id="294" r:id="rId22"/>
    <p:sldId id="346" r:id="rId23"/>
    <p:sldId id="345" r:id="rId24"/>
    <p:sldId id="330" r:id="rId25"/>
    <p:sldId id="291" r:id="rId26"/>
    <p:sldId id="347" r:id="rId27"/>
    <p:sldId id="295" r:id="rId28"/>
    <p:sldId id="299" r:id="rId29"/>
    <p:sldId id="292" r:id="rId30"/>
    <p:sldId id="304" r:id="rId31"/>
    <p:sldId id="300" r:id="rId32"/>
    <p:sldId id="301" r:id="rId33"/>
    <p:sldId id="303" r:id="rId34"/>
    <p:sldId id="318" r:id="rId35"/>
    <p:sldId id="321" r:id="rId36"/>
    <p:sldId id="325" r:id="rId37"/>
    <p:sldId id="348" r:id="rId38"/>
    <p:sldId id="306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5314C772-4DF7-4DC6-81F7-D07E21CD33F2}">
          <p14:sldIdLst>
            <p14:sldId id="258"/>
            <p14:sldId id="269"/>
            <p14:sldId id="270"/>
            <p14:sldId id="272"/>
            <p14:sldId id="274"/>
            <p14:sldId id="273"/>
            <p14:sldId id="275"/>
            <p14:sldId id="276"/>
          </p14:sldIdLst>
        </p14:section>
        <p14:section name="Раздел без заголовка" id="{F70415EE-36C2-49C5-937D-6AEB41E47402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16AA"/>
    <a:srgbClr val="CC00CC"/>
    <a:srgbClr val="FF0066"/>
    <a:srgbClr val="0066FF"/>
    <a:srgbClr val="FF3399"/>
    <a:srgbClr val="E127E5"/>
    <a:srgbClr val="A83A9B"/>
    <a:srgbClr val="FF00FF"/>
    <a:srgbClr val="4AC220"/>
    <a:srgbClr val="591B0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9" autoAdjust="0"/>
    <p:restoredTop sz="93529" autoAdjust="0"/>
  </p:normalViewPr>
  <p:slideViewPr>
    <p:cSldViewPr>
      <p:cViewPr varScale="1">
        <p:scale>
          <a:sx n="98" d="100"/>
          <a:sy n="98" d="100"/>
        </p:scale>
        <p:origin x="-37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uk-UA" sz="3200" dirty="0" smtClean="0">
                <a:solidFill>
                  <a:srgbClr val="C00000"/>
                </a:solidFill>
              </a:rPr>
              <a:t>Освітньо- кваліфікаційний</a:t>
            </a:r>
            <a:r>
              <a:rPr lang="uk-UA" sz="3200" baseline="0" dirty="0" smtClean="0">
                <a:solidFill>
                  <a:srgbClr val="C00000"/>
                </a:solidFill>
              </a:rPr>
              <a:t> рівень педагогічних працівників</a:t>
            </a:r>
            <a:endParaRPr lang="ru-RU" sz="3200" dirty="0" err="1" smtClean="0">
              <a:solidFill>
                <a:srgbClr val="C00000"/>
              </a:solidFill>
            </a:endParaRPr>
          </a:p>
        </c:rich>
      </c:tx>
      <c:layout>
        <c:manualLayout>
          <c:xMode val="edge"/>
          <c:yMode val="edge"/>
          <c:x val="0.1918445299007181"/>
          <c:y val="5.472004968071491E-4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4.5326403126925527E-2"/>
          <c:y val="0.15652497506692789"/>
          <c:w val="0.73470245730272465"/>
          <c:h val="0.843475024933074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26808030785897141"/>
                  <c:y val="-0.11238499372807556"/>
                </c:manualLayout>
              </c:layout>
              <c:showVal val="1"/>
            </c:dLbl>
            <c:dLbl>
              <c:idx val="1"/>
              <c:layout>
                <c:manualLayout>
                  <c:x val="8.5498187697630693E-2"/>
                  <c:y val="-0.10360891738355799"/>
                </c:manualLayout>
              </c:layout>
              <c:showVal val="1"/>
            </c:dLbl>
            <c:dLbl>
              <c:idx val="3"/>
              <c:layout>
                <c:manualLayout>
                  <c:x val="0.10485317685618629"/>
                  <c:y val="6.1338917333182134E-2"/>
                </c:manualLayout>
              </c:layout>
              <c:showVal val="1"/>
            </c:dLbl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Повна вища</c:v>
                </c:pt>
                <c:pt idx="1">
                  <c:v>Базова вища</c:v>
                </c:pt>
                <c:pt idx="2">
                  <c:v>Неповна вища</c:v>
                </c:pt>
                <c:pt idx="3">
                  <c:v>Навчаються заочно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0.6560000000000018</c:v>
                </c:pt>
                <c:pt idx="1">
                  <c:v>9.3000000000000305E-2</c:v>
                </c:pt>
                <c:pt idx="2">
                  <c:v>0.22800000000000042</c:v>
                </c:pt>
                <c:pt idx="3">
                  <c:v>3.3000000000000002E-2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2000">
                <a:solidFill>
                  <a:srgbClr val="FF99FF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>
                <a:solidFill>
                  <a:srgbClr val="FF99FF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000">
                <a:solidFill>
                  <a:srgbClr val="FF99FF"/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000">
                <a:solidFill>
                  <a:srgbClr val="FF99FF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79451953251261742"/>
          <c:y val="0.17256818094041149"/>
          <c:w val="0.20548041083250593"/>
          <c:h val="0.71714964123251468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30"/>
      <c:perspective val="0"/>
    </c:view3D>
    <c:plotArea>
      <c:layout>
        <c:manualLayout>
          <c:layoutTarget val="inner"/>
          <c:xMode val="edge"/>
          <c:yMode val="edge"/>
          <c:x val="0"/>
          <c:y val="0.26629469535892586"/>
          <c:w val="0.7860207343363127"/>
          <c:h val="0.426956704595907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9999FF"/>
            </a:solidFill>
            <a:ln w="25455">
              <a:noFill/>
            </a:ln>
          </c:spPr>
          <c:explosion val="98"/>
          <c:dPt>
            <c:idx val="1"/>
            <c:spPr>
              <a:solidFill>
                <a:srgbClr val="993366"/>
              </a:solidFill>
              <a:ln w="25455">
                <a:noFill/>
              </a:ln>
            </c:spPr>
          </c:dPt>
          <c:dPt>
            <c:idx val="2"/>
            <c:spPr>
              <a:solidFill>
                <a:srgbClr val="FFFFCC"/>
              </a:solidFill>
              <a:ln w="25455">
                <a:noFill/>
              </a:ln>
            </c:spPr>
          </c:dPt>
          <c:dLbls>
            <c:dLbl>
              <c:idx val="0"/>
              <c:layout>
                <c:manualLayout>
                  <c:x val="-0.11832202040921529"/>
                  <c:y val="-0.12857968366995917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 dirty="0" smtClean="0"/>
                      <a:t>8,9</a:t>
                    </a:r>
                    <a:r>
                      <a:rPr lang="uk-UA" sz="1600" baseline="0" dirty="0" smtClean="0"/>
                      <a:t>%</a:t>
                    </a:r>
                    <a:endParaRPr lang="en-US" sz="1600" baseline="0" dirty="0"/>
                  </a:p>
                </c:rich>
              </c:tx>
              <c:dLblPos val="bestFit"/>
              <c:showVal val="1"/>
            </c:dLbl>
            <c:dLbl>
              <c:idx val="1"/>
              <c:layout>
                <c:manualLayout>
                  <c:x val="2.1378081926850697E-2"/>
                  <c:y val="-3.6412180377485324E-5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 dirty="0" smtClean="0"/>
                      <a:t>8,6</a:t>
                    </a:r>
                    <a:r>
                      <a:rPr lang="uk-UA" sz="1600" baseline="0" dirty="0" smtClean="0"/>
                      <a:t>%</a:t>
                    </a:r>
                    <a:endParaRPr lang="en-US" sz="1600" baseline="0" dirty="0"/>
                  </a:p>
                </c:rich>
              </c:tx>
              <c:dLblPos val="bestFit"/>
              <c:showVal val="1"/>
            </c:dLbl>
            <c:dLbl>
              <c:idx val="2"/>
              <c:layout>
                <c:manualLayout>
                  <c:x val="9.0084650876973774E-2"/>
                  <c:y val="-1.8918250627092401E-3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 dirty="0" smtClean="0"/>
                      <a:t>8,4</a:t>
                    </a:r>
                    <a:r>
                      <a:rPr lang="uk-UA" sz="1600" baseline="0" dirty="0" smtClean="0"/>
                      <a:t>%</a:t>
                    </a:r>
                    <a:endParaRPr lang="en-US" sz="1600" baseline="0" dirty="0"/>
                  </a:p>
                </c:rich>
              </c:tx>
              <c:dLblPos val="bestFit"/>
              <c:showVal val="1"/>
            </c:dLbl>
            <c:spPr>
              <a:noFill/>
              <a:ln w="25455">
                <a:noFill/>
              </a:ln>
            </c:spPr>
            <c:txPr>
              <a:bodyPr/>
              <a:lstStyle/>
              <a:p>
                <a:pPr>
                  <a:defRPr sz="1203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  <c:showLeaderLines val="1"/>
          </c:dLbls>
          <c:cat>
            <c:numRef>
              <c:f>Sheet1!$B$1:$D$1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Sheet1!$B$2:$D$2</c:f>
              <c:numCache>
                <c:formatCode>General</c:formatCode>
                <c:ptCount val="3"/>
                <c:pt idx="0">
                  <c:v>8.9</c:v>
                </c:pt>
                <c:pt idx="1">
                  <c:v>8.6</c:v>
                </c:pt>
                <c:pt idx="2">
                  <c:v>8.4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993366"/>
            </a:solidFill>
            <a:ln w="12728">
              <a:solidFill>
                <a:srgbClr val="000000"/>
              </a:solidFill>
              <a:prstDash val="solid"/>
            </a:ln>
          </c:spPr>
          <c:explosion val="25"/>
          <c:dPt>
            <c:idx val="0"/>
            <c:spPr>
              <a:solidFill>
                <a:srgbClr val="9999FF"/>
              </a:solidFill>
              <a:ln w="12728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28">
                <a:solidFill>
                  <a:srgbClr val="000000"/>
                </a:solidFill>
                <a:prstDash val="solid"/>
              </a:ln>
            </c:spPr>
          </c:dPt>
          <c:cat>
            <c:numRef>
              <c:f>Sheet1!$B$1:$D$1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Sheet1!$B$3:$D$3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FFFFCC"/>
            </a:solidFill>
            <a:ln w="12728">
              <a:solidFill>
                <a:srgbClr val="000000"/>
              </a:solidFill>
              <a:prstDash val="solid"/>
            </a:ln>
          </c:spPr>
          <c:explosion val="25"/>
          <c:dPt>
            <c:idx val="0"/>
            <c:spPr>
              <a:solidFill>
                <a:srgbClr val="9999FF"/>
              </a:solidFill>
              <a:ln w="12728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993366"/>
              </a:solidFill>
              <a:ln w="12728">
                <a:solidFill>
                  <a:srgbClr val="000000"/>
                </a:solidFill>
                <a:prstDash val="solid"/>
              </a:ln>
            </c:spPr>
          </c:dPt>
          <c:cat>
            <c:numRef>
              <c:f>Sheet1!$B$1:$D$1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Sheet1!$B$4:$D$4</c:f>
              <c:numCache>
                <c:formatCode>General</c:formatCode>
                <c:ptCount val="3"/>
              </c:numCache>
            </c:numRef>
          </c:val>
        </c:ser>
      </c:pie3DChart>
      <c:spPr>
        <a:noFill/>
        <a:ln w="25455">
          <a:noFill/>
        </a:ln>
      </c:spPr>
    </c:plotArea>
    <c:legend>
      <c:legendPos val="r"/>
      <c:layout>
        <c:manualLayout>
          <c:xMode val="edge"/>
          <c:yMode val="edge"/>
          <c:x val="0.85267857142859527"/>
          <c:y val="0.28759114309524381"/>
          <c:w val="0.13839285714285721"/>
          <c:h val="0.3228383840744008"/>
        </c:manualLayout>
      </c:layout>
      <c:spPr>
        <a:noFill/>
        <a:ln w="3182">
          <a:solidFill>
            <a:srgbClr val="000000"/>
          </a:solidFill>
          <a:prstDash val="solid"/>
        </a:ln>
      </c:spPr>
      <c:txPr>
        <a:bodyPr/>
        <a:lstStyle/>
        <a:p>
          <a:pPr>
            <a:defRPr sz="1102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203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D93F5-5C39-4816-A453-33B5236369DF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2580D-8840-449C-B73E-DB4938AD05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1707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3522-9DAB-475D-A2B5-8D31D5ECFB3A}" type="datetimeFigureOut">
              <a:rPr lang="ru-RU" smtClean="0"/>
              <a:pPr/>
              <a:t>28.06.2022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A05B-501D-44BC-A80B-270FF77D43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4594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3522-9DAB-475D-A2B5-8D31D5ECFB3A}" type="datetimeFigureOut">
              <a:rPr lang="ru-RU" smtClean="0"/>
              <a:pPr/>
              <a:t>28.06.2022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A05B-501D-44BC-A80B-270FF77D43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76266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3522-9DAB-475D-A2B5-8D31D5ECFB3A}" type="datetimeFigureOut">
              <a:rPr lang="ru-RU" smtClean="0"/>
              <a:pPr/>
              <a:t>28.06.2022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A05B-501D-44BC-A80B-270FF77D43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7411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3522-9DAB-475D-A2B5-8D31D5ECFB3A}" type="datetimeFigureOut">
              <a:rPr lang="ru-RU" smtClean="0"/>
              <a:pPr/>
              <a:t>28.06.2022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A05B-501D-44BC-A80B-270FF77D43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55751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3522-9DAB-475D-A2B5-8D31D5ECFB3A}" type="datetimeFigureOut">
              <a:rPr lang="ru-RU" smtClean="0"/>
              <a:pPr/>
              <a:t>28.06.2022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A05B-501D-44BC-A80B-270FF77D43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0548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3522-9DAB-475D-A2B5-8D31D5ECFB3A}" type="datetimeFigureOut">
              <a:rPr lang="ru-RU" smtClean="0"/>
              <a:pPr/>
              <a:t>28.06.2022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A05B-501D-44BC-A80B-270FF77D43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1972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3522-9DAB-475D-A2B5-8D31D5ECFB3A}" type="datetimeFigureOut">
              <a:rPr lang="ru-RU" smtClean="0"/>
              <a:pPr/>
              <a:t>28.06.2022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A05B-501D-44BC-A80B-270FF77D43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35774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3522-9DAB-475D-A2B5-8D31D5ECFB3A}" type="datetimeFigureOut">
              <a:rPr lang="ru-RU" smtClean="0"/>
              <a:pPr/>
              <a:t>28.06.2022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A05B-501D-44BC-A80B-270FF77D43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31950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3522-9DAB-475D-A2B5-8D31D5ECFB3A}" type="datetimeFigureOut">
              <a:rPr lang="ru-RU" smtClean="0"/>
              <a:pPr/>
              <a:t>28.06.2022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A05B-501D-44BC-A80B-270FF77D43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83490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3522-9DAB-475D-A2B5-8D31D5ECFB3A}" type="datetimeFigureOut">
              <a:rPr lang="ru-RU" smtClean="0"/>
              <a:pPr/>
              <a:t>28.06.2022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A05B-501D-44BC-A80B-270FF77D43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741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3522-9DAB-475D-A2B5-8D31D5ECFB3A}" type="datetimeFigureOut">
              <a:rPr lang="ru-RU" smtClean="0"/>
              <a:pPr/>
              <a:t>28.06.2022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2A05B-501D-44BC-A80B-270FF77D43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963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E3522-9DAB-475D-A2B5-8D31D5ECFB3A}" type="datetimeFigureOut">
              <a:rPr lang="ru-RU" smtClean="0"/>
              <a:pPr/>
              <a:t>28.06.2022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2A05B-501D-44BC-A80B-270FF77D439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6938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hALtctjM4yBMaEAoOYeQ6w" TargetMode="External"/><Relationship Id="rId3" Type="http://schemas.openxmlformats.org/officeDocument/2006/relationships/image" Target="../media/image53.jpeg"/><Relationship Id="rId7" Type="http://schemas.openxmlformats.org/officeDocument/2006/relationships/hyperlink" Target="https://www.facebook.com/profile.php?id=10005553856841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942674529764285/?ref=share" TargetMode="External"/><Relationship Id="rId5" Type="http://schemas.openxmlformats.org/officeDocument/2006/relationships/hyperlink" Target="https://www.facebook.com/groups/674080266515164" TargetMode="External"/><Relationship Id="rId4" Type="http://schemas.openxmlformats.org/officeDocument/2006/relationships/hyperlink" Target="http://dnzsoniachnyi30.dnz.in.ua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6"/>
          <p:cNvSpPr>
            <a:spLocks noGrp="1"/>
          </p:cNvSpPr>
          <p:nvPr>
            <p:ph sz="half" idx="4294967295"/>
          </p:nvPr>
        </p:nvSpPr>
        <p:spPr>
          <a:xfrm>
            <a:off x="1331640" y="908720"/>
            <a:ext cx="7344816" cy="45365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endParaRPr lang="uk-UA" sz="800" b="1" dirty="0" smtClean="0">
              <a:solidFill>
                <a:srgbClr val="A83A9B"/>
              </a:solidFill>
              <a:latin typeface="Verdana" pitchFamily="34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3600" b="1" dirty="0" smtClean="0">
                <a:solidFill>
                  <a:srgbClr val="A83A9B"/>
                </a:solidFill>
                <a:latin typeface="Verdana" pitchFamily="34" charset="0"/>
                <a:cs typeface="Times New Roman" pitchFamily="18" charset="0"/>
              </a:rPr>
              <a:t>Звіт керівника ЗДО№30 перед колективом та громадськістю</a:t>
            </a:r>
          </a:p>
          <a:p>
            <a:pPr algn="ctr">
              <a:buNone/>
            </a:pPr>
            <a:r>
              <a:rPr lang="uk-UA" sz="3600" b="1" dirty="0" smtClean="0">
                <a:solidFill>
                  <a:srgbClr val="A83A9B"/>
                </a:solidFill>
                <a:latin typeface="Verdana" pitchFamily="34" charset="0"/>
                <a:cs typeface="Times New Roman" pitchFamily="18" charset="0"/>
              </a:rPr>
              <a:t>за 2021-2022 </a:t>
            </a:r>
            <a:r>
              <a:rPr lang="uk-UA" sz="3600" b="1" dirty="0" err="1" smtClean="0">
                <a:solidFill>
                  <a:srgbClr val="A83A9B"/>
                </a:solidFill>
                <a:latin typeface="Verdana" pitchFamily="34" charset="0"/>
                <a:cs typeface="Times New Roman" pitchFamily="18" charset="0"/>
              </a:rPr>
              <a:t>н.р</a:t>
            </a:r>
            <a:r>
              <a:rPr lang="uk-UA" sz="3600" b="1" dirty="0" smtClean="0">
                <a:solidFill>
                  <a:srgbClr val="A83A9B"/>
                </a:solidFill>
                <a:latin typeface="Verdana" pitchFamily="34" charset="0"/>
                <a:cs typeface="Times New Roman" pitchFamily="18" charset="0"/>
              </a:rPr>
              <a:t>. </a:t>
            </a:r>
          </a:p>
          <a:p>
            <a:endParaRPr lang="ru-RU" sz="2800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491880" y="3717032"/>
            <a:ext cx="4994275" cy="1871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6513" lvl="0" indent="-342900" algn="r">
              <a:lnSpc>
                <a:spcPct val="8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Суть керівництва навчальним закладом полягає в тому, щоб у найважчій справі на очах у педагогів створювався, дозрівав та утверджувався кращий досвід, який втілював би в собі передові педагогічні ідеї</a:t>
            </a: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</a:t>
            </a: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В.Сухомлинський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03" y="-8457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11760" y="332656"/>
            <a:ext cx="556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Керівники методичних осередків ЗДО:</a:t>
            </a:r>
            <a:endParaRPr lang="uk-UA" sz="24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836712"/>
            <a:ext cx="547260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endParaRPr lang="uk-UA" b="1" dirty="0" smtClean="0">
              <a:solidFill>
                <a:srgbClr val="1616AA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Н. О. </a:t>
            </a:r>
            <a:r>
              <a:rPr lang="uk-UA" sz="20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Сінкевич</a:t>
            </a:r>
            <a:r>
              <a:rPr lang="uk-UA" sz="2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0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тврча</a:t>
            </a:r>
            <a:r>
              <a:rPr lang="uk-UA" sz="2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група «Формування патріотичної свідомості на засадах краєзнавчої роботи »</a:t>
            </a:r>
            <a:endParaRPr lang="uk-UA" sz="2000" b="1" i="1" dirty="0" smtClean="0">
              <a:solidFill>
                <a:srgbClr val="1616AA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І.В.Корнійчук – методичний        </a:t>
            </a:r>
            <a:r>
              <a:rPr lang="uk-UA" sz="20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uk-UA" sz="2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«Безпека дитини»</a:t>
            </a:r>
            <a:endParaRPr lang="uk-UA" sz="2000" b="1" i="1" dirty="0" smtClean="0">
              <a:solidFill>
                <a:srgbClr val="1616AA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Н. Я. </a:t>
            </a:r>
            <a:r>
              <a:rPr lang="uk-UA" sz="20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Кушнірчук</a:t>
            </a:r>
            <a:r>
              <a:rPr lang="uk-UA" sz="2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– школа </a:t>
            </a:r>
            <a:r>
              <a:rPr lang="uk-UA" sz="20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педмайстерності</a:t>
            </a:r>
            <a:r>
              <a:rPr lang="uk-UA" sz="2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«Морально-духовне виховання дошкільнят»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Г.Є.</a:t>
            </a:r>
            <a:r>
              <a:rPr lang="uk-UA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Музичук</a:t>
            </a:r>
            <a:r>
              <a:rPr lang="uk-UA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«Школа молодого педагога»</a:t>
            </a:r>
          </a:p>
          <a:p>
            <a:pPr marL="285750" indent="-285750">
              <a:buFont typeface="Wingdings" pitchFamily="2" charset="2"/>
              <a:buChar char="v"/>
            </a:pPr>
            <a:endParaRPr lang="uk-UA" b="1" dirty="0" smtClean="0">
              <a:solidFill>
                <a:srgbClr val="1616AA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uk-UA" b="1" dirty="0" smtClean="0">
              <a:solidFill>
                <a:srgbClr val="1616AA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uk-UA" b="1" dirty="0" smtClean="0">
              <a:solidFill>
                <a:srgbClr val="1616AA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uk-UA" b="1" dirty="0" smtClean="0">
              <a:solidFill>
                <a:srgbClr val="1616AA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uk-UA" b="1" dirty="0" smtClean="0">
              <a:solidFill>
                <a:srgbClr val="1616AA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uk-UA" b="1" dirty="0" smtClean="0">
              <a:solidFill>
                <a:srgbClr val="161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:\Звіт керівника 2022\Фото 2022\photo_2021-11-18_10-23-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149080"/>
            <a:ext cx="345638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Звіт керівника 2022\Фото 2022\школа педмайст.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908720"/>
            <a:ext cx="197462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Сонечко\Рабочий стол\IMG-5863e6e7e93164b7a7c717c7bfe86e5e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789040"/>
            <a:ext cx="3534989" cy="25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2155371" y="1"/>
            <a:ext cx="5408024" cy="1097280"/>
          </a:xfrm>
          <a:prstGeom prst="horizontalScroll">
            <a:avLst/>
          </a:prstGeom>
          <a:solidFill>
            <a:schemeClr val="accent1">
              <a:lumMod val="60000"/>
              <a:lumOff val="40000"/>
              <a:alpha val="92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Сучасні методики та технології – шлях до якісної дошкільної освіти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сендпле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256" y="1162595"/>
            <a:ext cx="3853544" cy="22729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корект.табл.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1439" y="4206239"/>
            <a:ext cx="4017556" cy="2259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ЛЕГО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6583" y="1084217"/>
            <a:ext cx="3135087" cy="23774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2272936" y="6488668"/>
            <a:ext cx="496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1616AA"/>
                </a:solidFill>
              </a:rPr>
              <a:t>Використання коректурних таблиць за Н.Гавриш</a:t>
            </a:r>
            <a:endParaRPr lang="ru-RU" dirty="0">
              <a:solidFill>
                <a:srgbClr val="1616A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943" y="3500845"/>
            <a:ext cx="4153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>
                <a:solidFill>
                  <a:srgbClr val="0070C0"/>
                </a:solidFill>
              </a:rPr>
              <a:t>Сендплей</a:t>
            </a:r>
            <a:r>
              <a:rPr lang="uk-UA" b="1" dirty="0" smtClean="0">
                <a:solidFill>
                  <a:srgbClr val="0070C0"/>
                </a:solidFill>
              </a:rPr>
              <a:t> у пошуково-дослідницькій діяльності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51714" y="3474721"/>
            <a:ext cx="334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>
                <a:solidFill>
                  <a:srgbClr val="1616AA"/>
                </a:solidFill>
              </a:rPr>
              <a:t>ЛЕГО-конструювння</a:t>
            </a:r>
            <a:r>
              <a:rPr lang="uk-UA" b="1" dirty="0" smtClean="0">
                <a:solidFill>
                  <a:srgbClr val="1616AA"/>
                </a:solidFill>
              </a:rPr>
              <a:t>: граємо і навчаємось</a:t>
            </a:r>
            <a:endParaRPr lang="ru-RU" b="1" dirty="0">
              <a:solidFill>
                <a:srgbClr val="1616AA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імнастика Са-Фі-Дан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943" y="146959"/>
            <a:ext cx="3683726" cy="2762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кулінар.занятт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179641"/>
            <a:ext cx="3526971" cy="2638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ситемн.оператор (ТРВЗ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943" y="3399607"/>
            <a:ext cx="3579223" cy="2684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82880" y="2913018"/>
            <a:ext cx="419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Танцювальна гімнастика </a:t>
            </a:r>
            <a:r>
              <a:rPr lang="uk-UA" dirty="0" err="1" smtClean="0">
                <a:solidFill>
                  <a:srgbClr val="002060"/>
                </a:solidFill>
              </a:rPr>
              <a:t>“Са-Фі-Данс”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6949" y="2782389"/>
            <a:ext cx="3866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Кулінарні заняття – спільна творчість і емоційне спілкування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068" y="6152606"/>
            <a:ext cx="4062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Системний оператор (ТРВЗ)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фінансово-економічна освіт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0011" y="3368684"/>
            <a:ext cx="3396343" cy="2988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5172892" y="6488668"/>
            <a:ext cx="3069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Фінансово-економічна освіта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548" y="49770"/>
            <a:ext cx="2228965" cy="2971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547" y="3360277"/>
            <a:ext cx="3159419" cy="3159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3068960"/>
            <a:ext cx="2572276" cy="3431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9697" y="49770"/>
            <a:ext cx="3737557" cy="2737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20548" y="3021723"/>
            <a:ext cx="2527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effectLst>
                  <a:glow rad="101600">
                    <a:srgbClr val="FFC000">
                      <a:alpha val="60000"/>
                    </a:srgbClr>
                  </a:glow>
                </a:effectLst>
              </a:rPr>
              <a:t>Арт-терапія</a:t>
            </a:r>
            <a:r>
              <a:rPr lang="uk-UA" sz="1600" dirty="0" smtClean="0"/>
              <a:t> 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603858" y="2758975"/>
            <a:ext cx="4294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err="1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Музикограма</a:t>
            </a:r>
            <a:r>
              <a:rPr lang="uk-UA" sz="1600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(методика </a:t>
            </a:r>
            <a:r>
              <a:rPr lang="uk-UA" sz="1600" dirty="0" err="1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Джоса</a:t>
            </a:r>
            <a:r>
              <a:rPr lang="uk-UA" sz="1600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</a:t>
            </a:r>
            <a:r>
              <a:rPr lang="uk-UA" sz="1600" dirty="0" err="1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Вуйякта</a:t>
            </a:r>
            <a:r>
              <a:rPr lang="uk-UA" sz="1600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)</a:t>
            </a:r>
            <a:endParaRPr lang="ru-RU" sz="1600" dirty="0"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9697" y="6545614"/>
            <a:ext cx="3320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Мнемотехніка</a:t>
            </a:r>
            <a:endParaRPr lang="ru-RU" sz="1600" dirty="0"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9966" y="6504057"/>
            <a:ext cx="3898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err="1" smtClean="0">
                <a:effectLst>
                  <a:glow rad="101600">
                    <a:srgbClr val="FFC000">
                      <a:alpha val="60000"/>
                    </a:srgbClr>
                  </a:glow>
                </a:effectLst>
              </a:rPr>
              <a:t>Нетрадицйні</a:t>
            </a:r>
            <a:r>
              <a:rPr lang="uk-UA" sz="1600" dirty="0" smtClean="0">
                <a:effectLst>
                  <a:glow rad="101600">
                    <a:srgbClr val="FFC000">
                      <a:alpha val="60000"/>
                    </a:srgbClr>
                  </a:glow>
                </a:effectLst>
              </a:rPr>
              <a:t> техніки малювання</a:t>
            </a:r>
            <a:endParaRPr lang="ru-RU" sz="1600" dirty="0">
              <a:effectLst>
                <a:glow rad="101600">
                  <a:srgbClr val="FFC000">
                    <a:alpha val="6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304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201783" y="1"/>
            <a:ext cx="6910251" cy="1162594"/>
          </a:xfrm>
          <a:prstGeom prst="horizontalScroll">
            <a:avLst/>
          </a:prstGeom>
          <a:gradFill>
            <a:gsLst>
              <a:gs pos="38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Розвиваюче ігрове середовище – провідний засіб реалізації сучасного реформування дошкільної освіти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хороша матеріально-технічна база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389" y="1358536"/>
            <a:ext cx="3869872" cy="2579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стіни,що говорять 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7210" y="1345475"/>
            <a:ext cx="3152825" cy="26327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05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1874" y="4265021"/>
            <a:ext cx="3477988" cy="23186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зображення_viber_2021-04-20_12-07-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577" y="4258490"/>
            <a:ext cx="3604944" cy="2325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тіни ...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0707" y="809897"/>
            <a:ext cx="3448596" cy="2553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крейдова стін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301" y="3452345"/>
            <a:ext cx="3429002" cy="3183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вікна 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6765" y="744583"/>
            <a:ext cx="3108959" cy="2709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стел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232762" y="3075210"/>
            <a:ext cx="3063244" cy="4084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971600" y="188640"/>
            <a:ext cx="70931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Локації на стіні/стелі/підлозі/вікнах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іні-музей народ.ремесел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069" y="209007"/>
            <a:ext cx="2952204" cy="2952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міні-музей укр.одягу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12971" y="209005"/>
            <a:ext cx="2952206" cy="2952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міні-музей театр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195" y="3592286"/>
            <a:ext cx="2913016" cy="291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міні-музей хліба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47657" y="3553096"/>
            <a:ext cx="3095898" cy="3095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801291" y="2625634"/>
            <a:ext cx="1632858" cy="37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2468880"/>
            <a:ext cx="273630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</a:t>
            </a:r>
            <a:r>
              <a:rPr lang="uk-UA" sz="32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іні-музей</a:t>
            </a:r>
            <a:r>
              <a:rPr lang="uk-UA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як інноваційний освітній </a:t>
            </a:r>
          </a:p>
          <a:p>
            <a:pPr algn="ctr"/>
            <a:r>
              <a:rPr lang="uk-UA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засіб</a:t>
            </a:r>
            <a:endParaRPr lang="ru-RU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365" y="403413"/>
            <a:ext cx="5540188" cy="1479175"/>
          </a:xfrm>
          <a:noFill/>
        </p:spPr>
        <p:txBody>
          <a:bodyPr>
            <a:normAutofit fontScale="90000"/>
          </a:bodyPr>
          <a:lstStyle/>
          <a:p>
            <a:r>
              <a:rPr lang="uk-UA" sz="3600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accent5">
                      <a:lumMod val="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Ігрові групові майданчики – середовище для всебічного розвитку дошкільників</a:t>
            </a:r>
            <a:endParaRPr lang="ru-RU" sz="3600" dirty="0">
              <a:solidFill>
                <a:schemeClr val="accent5">
                  <a:lumMod val="50000"/>
                </a:schemeClr>
              </a:solidFill>
              <a:effectLst>
                <a:glow rad="101600">
                  <a:schemeClr val="accent5">
                    <a:lumMod val="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стіна майданчи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812" y="1922929"/>
            <a:ext cx="2954895" cy="2954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паравози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1007" y="3765177"/>
            <a:ext cx="2924736" cy="292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крок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8141" y="170199"/>
            <a:ext cx="3361765" cy="3361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Рейтинг 2\Фото Розвив.середов\ігрові майданчики\WhatsApp Image 2021-04-13 at 14.22.2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9747926" y="11534503"/>
            <a:ext cx="3697857" cy="3697857"/>
          </a:xfrm>
          <a:prstGeom prst="rect">
            <a:avLst/>
          </a:prstGeom>
          <a:noFill/>
        </p:spPr>
      </p:pic>
      <p:pic>
        <p:nvPicPr>
          <p:cNvPr id="9" name="Рисунок 8" descr="WhatsApp Image 2021-04-13 at 14.22.25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4196" y="3536576"/>
            <a:ext cx="2906636" cy="2906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17" y="156754"/>
            <a:ext cx="5262795" cy="959735"/>
          </a:xfr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Авторські навчально-розвивальні посібники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бізборд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6417" y="1338329"/>
            <a:ext cx="3445311" cy="2301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фетр.розвиваюча книг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9401" y="282388"/>
            <a:ext cx="3647366" cy="232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пори року Лепбук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623" y="4101241"/>
            <a:ext cx="3751729" cy="2271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WhatsApp Image 2021-04-18 at 18.59.19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7458" y="3049795"/>
            <a:ext cx="3292310" cy="3130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257031" y="3666053"/>
            <a:ext cx="3670662" cy="40011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uk-UA" sz="2000" i="1" dirty="0" err="1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Бізіборд</a:t>
            </a:r>
            <a:r>
              <a:rPr lang="uk-UA" sz="2000" i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- лабораторія в ЗДО</a:t>
            </a:r>
            <a:endParaRPr lang="ru-RU" sz="2000" i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074" y="6348549"/>
            <a:ext cx="3918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i="1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Лепбук</a:t>
            </a:r>
            <a:r>
              <a:rPr lang="uk-UA" sz="2000" i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«Пори року»</a:t>
            </a:r>
            <a:endParaRPr lang="ru-RU" sz="2000" i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9029" y="2553789"/>
            <a:ext cx="3605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err="1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Фетророзвивальна</a:t>
            </a:r>
            <a:r>
              <a:rPr lang="uk-UA" sz="2000" i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книга</a:t>
            </a:r>
            <a:endParaRPr lang="ru-RU" sz="2000" i="1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0841" y="6161057"/>
            <a:ext cx="286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i="1" dirty="0" err="1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Лепбокс</a:t>
            </a:r>
            <a:endParaRPr lang="ru-RU" sz="2000" i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03" y="-8457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4"/>
          <p:cNvSpPr txBox="1">
            <a:spLocks/>
          </p:cNvSpPr>
          <p:nvPr/>
        </p:nvSpPr>
        <p:spPr>
          <a:xfrm>
            <a:off x="827584" y="188640"/>
            <a:ext cx="7632848" cy="836712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uk-UA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616A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Фізкультурно</a:t>
            </a: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16A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оздоровчі технології (елементи </a:t>
            </a:r>
            <a:r>
              <a:rPr kumimoji="0" lang="uk-UA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616A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“Хатха-йоги”</a:t>
            </a: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16A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дихання за методикою О.</a:t>
            </a:r>
            <a:r>
              <a:rPr kumimoji="0" lang="uk-UA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616A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Стрельнікової</a:t>
            </a: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16A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uk-UA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616A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кольоротерапія</a:t>
            </a: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16A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масаж,самомасаж)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3690663" cy="2327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кольор.тер.Луц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678561"/>
            <a:ext cx="4068959" cy="2649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:\Звіт керівника 2022\Фото 2022\фіз 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052736"/>
            <a:ext cx="3456384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Asus\Desktop\Нова папка\Screenshot_2022-06-21-09-46-00-510_com.google.android.apps.photos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31348" b="31414"/>
          <a:stretch/>
        </p:blipFill>
        <p:spPr bwMode="auto">
          <a:xfrm>
            <a:off x="4788024" y="3645024"/>
            <a:ext cx="336543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6"/>
          <p:cNvSpPr>
            <a:spLocks noGrp="1"/>
          </p:cNvSpPr>
          <p:nvPr>
            <p:ph sz="half" idx="4294967295"/>
          </p:nvPr>
        </p:nvSpPr>
        <p:spPr>
          <a:xfrm>
            <a:off x="395536" y="1844824"/>
            <a:ext cx="8429652" cy="344213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rgbClr val="1616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Конституція України;</a:t>
            </a:r>
          </a:p>
          <a:p>
            <a:r>
              <a:rPr lang="uk-UA" sz="2400" b="1" dirty="0" smtClean="0">
                <a:solidFill>
                  <a:srgbClr val="1616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України </a:t>
            </a:r>
            <a:r>
              <a:rPr lang="uk-UA" sz="2400" b="1" dirty="0" err="1" smtClean="0">
                <a:solidFill>
                  <a:srgbClr val="1616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“Про</a:t>
            </a:r>
            <a:r>
              <a:rPr lang="uk-UA" sz="2400" b="1" dirty="0" smtClean="0">
                <a:solidFill>
                  <a:srgbClr val="1616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дошкільну </a:t>
            </a:r>
            <a:r>
              <a:rPr lang="uk-UA" sz="2400" b="1" dirty="0" err="1" smtClean="0">
                <a:solidFill>
                  <a:srgbClr val="1616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освіту”</a:t>
            </a:r>
            <a:r>
              <a:rPr lang="uk-UA" sz="2400" b="1" dirty="0" smtClean="0">
                <a:solidFill>
                  <a:srgbClr val="1616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2400" b="1" dirty="0" smtClean="0">
                <a:solidFill>
                  <a:srgbClr val="1616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 про ЗДО,затверджений </a:t>
            </a:r>
            <a:r>
              <a:rPr lang="uk-UA" sz="2400" b="1" dirty="0" err="1" smtClean="0">
                <a:solidFill>
                  <a:srgbClr val="1616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ПКМУкраїни</a:t>
            </a:r>
            <a:r>
              <a:rPr lang="uk-UA" sz="2400" b="1" dirty="0" smtClean="0">
                <a:solidFill>
                  <a:srgbClr val="1616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від 27.11.2021р№86;</a:t>
            </a:r>
          </a:p>
          <a:p>
            <a:r>
              <a:rPr lang="uk-UA" sz="2400" b="1" dirty="0" smtClean="0">
                <a:solidFill>
                  <a:srgbClr val="1616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Статут закладу дошкільної освіти;</a:t>
            </a:r>
          </a:p>
          <a:p>
            <a:r>
              <a:rPr lang="uk-UA" sz="2400" b="1" dirty="0" smtClean="0">
                <a:solidFill>
                  <a:srgbClr val="1616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внутрішньо-трудового розпорядку в ЗДО;</a:t>
            </a:r>
          </a:p>
          <a:p>
            <a:r>
              <a:rPr lang="uk-UA" sz="2400" b="1" dirty="0" smtClean="0">
                <a:solidFill>
                  <a:srgbClr val="1616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 нормативно-правові документи,що регламентують діяльність ЗДО;</a:t>
            </a:r>
          </a:p>
          <a:p>
            <a:endParaRPr lang="ru-RU" sz="2800" dirty="0"/>
          </a:p>
        </p:txBody>
      </p:sp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2699793" y="500042"/>
            <a:ext cx="6444208" cy="912734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b="1" cap="all" dirty="0" smtClean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</a:rPr>
              <a:t>Нормативно – правове забезпечення</a:t>
            </a:r>
            <a:endParaRPr lang="ru-RU" b="1" cap="all" dirty="0">
              <a:ln w="0"/>
              <a:solidFill>
                <a:srgbClr val="FF0066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03" y="-8457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/>
        </p:nvSpPr>
        <p:spPr>
          <a:xfrm>
            <a:off x="4000496" y="500042"/>
            <a:ext cx="5143504" cy="6357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b="1" i="1" dirty="0">
              <a:solidFill>
                <a:srgbClr val="1616AA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606068" y="1058228"/>
            <a:ext cx="4680520" cy="4813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1"/>
          <p:cNvSpPr txBox="1"/>
          <p:nvPr/>
        </p:nvSpPr>
        <p:spPr>
          <a:xfrm>
            <a:off x="179512" y="332656"/>
            <a:ext cx="8869362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uk-UA" sz="2800" b="1" dirty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Перспективний педагогічний досвід вихователів ЗДО</a:t>
            </a:r>
            <a:endParaRPr lang="ru-RU" sz="2800" b="1" dirty="0">
              <a:solidFill>
                <a:srgbClr val="161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5580112" y="1462325"/>
            <a:ext cx="273630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даний час  вивчено, узагальнено та впроваджуються педагогічними колективами  досвід 5 вихователів закладу, а саме: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МузичукГ.Є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.,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СінкевичН.О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.,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КушнірчукН.Я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.,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Корнійчук І.В., 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ІлюшикО.Г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 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rgbClr val="1616AA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55776" y="188640"/>
            <a:ext cx="6302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Співпраця з родинами вихованців</a:t>
            </a:r>
            <a:endParaRPr lang="uk-UA" sz="28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611560" y="980728"/>
            <a:ext cx="446449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1616AA"/>
                </a:solidFill>
                <a:effectLst/>
                <a:latin typeface="Arial" pitchFamily="34" charset="0"/>
                <a:ea typeface="Times New Roman" pitchFamily="18" charset="0"/>
              </a:rPr>
              <a:t>Участь педагогів, вихованців закладу та їх  батьків у благодійних акціях:  «Допоможемо нашій Армії»,  «Малюнок солдату», 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1616AA"/>
                </a:solidFill>
                <a:effectLst/>
                <a:latin typeface="Arial" pitchFamily="34" charset="0"/>
                <a:ea typeface="Times New Roman" pitchFamily="18" charset="0"/>
              </a:rPr>
              <a:t>онлайн-вернісажі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1616AA"/>
                </a:solidFill>
                <a:effectLst/>
                <a:latin typeface="Arial" pitchFamily="34" charset="0"/>
                <a:ea typeface="Times New Roman" pitchFamily="18" charset="0"/>
              </a:rPr>
              <a:t> «У Янгола під крилом»,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1616AA"/>
                </a:solidFill>
                <a:effectLst/>
                <a:latin typeface="Arial" pitchFamily="34" charset="0"/>
                <a:ea typeface="Times New Roman" pitchFamily="18" charset="0"/>
              </a:rPr>
              <a:t>волонтерстві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1616AA"/>
                </a:solidFill>
                <a:effectLst/>
                <a:latin typeface="Arial" pitchFamily="34" charset="0"/>
                <a:ea typeface="Times New Roman" pitchFamily="18" charset="0"/>
              </a:rPr>
              <a:t>  під час воєнного стану (та ін.)  сприяло посиленню патріотичного виховання.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1616AA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D:\Звіт керівника 2022\Фото 2022\Педпгоги фото 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077072"/>
            <a:ext cx="2808312" cy="230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D:\Звіт керівника 2022\Фото 2022\козацькому роду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980728"/>
            <a:ext cx="3816424" cy="3096344"/>
          </a:xfrm>
          <a:prstGeom prst="rect">
            <a:avLst/>
          </a:prstGeom>
          <a:noFill/>
        </p:spPr>
      </p:pic>
      <p:pic>
        <p:nvPicPr>
          <p:cNvPr id="8" name="Рисунок 7" descr="D:\Звіт керівника 2022\Фото 2022\з сердечками благодійність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077072"/>
            <a:ext cx="3435025" cy="224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55776" y="188640"/>
            <a:ext cx="6302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Участь педагогів у міських заходах</a:t>
            </a:r>
            <a:endParaRPr lang="uk-UA" sz="28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51520" y="3573016"/>
            <a:ext cx="4176464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000" b="1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1616AA"/>
                </a:solidFill>
                <a:effectLst/>
                <a:latin typeface="Arial" pitchFamily="34" charset="0"/>
                <a:ea typeface="Times New Roman" pitchFamily="18" charset="0"/>
              </a:rPr>
              <a:t>Участь у міських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rgbClr val="1616AA"/>
                </a:solidFill>
                <a:effectLst/>
                <a:latin typeface="Arial" pitchFamily="34" charset="0"/>
                <a:ea typeface="Times New Roman" pitchFamily="18" charset="0"/>
              </a:rPr>
              <a:t>челенджах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1616AA"/>
                </a:solidFill>
                <a:effectLst/>
                <a:latin typeface="Arial" pitchFamily="34" charset="0"/>
                <a:ea typeface="Times New Roman" pitchFamily="18" charset="0"/>
              </a:rPr>
              <a:t> (#любов_моя_земля_моя_Луцьк 2021, #матуся-наша-янгол-охоронець, #здорова_дитина_здорова_нація,  #збережем_природу_збережем_життя та ін.) 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b="1" dirty="0" smtClean="0">
              <a:solidFill>
                <a:srgbClr val="1616AA"/>
              </a:solidFill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124744"/>
            <a:ext cx="453650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400" b="1" i="1" dirty="0" smtClean="0">
                <a:solidFill>
                  <a:srgbClr val="1616AA"/>
                </a:solidFill>
              </a:rPr>
              <a:t>	</a:t>
            </a:r>
            <a:r>
              <a:rPr lang="uk-UA" b="1" i="1" dirty="0" smtClean="0">
                <a:solidFill>
                  <a:srgbClr val="1616AA"/>
                </a:solidFill>
              </a:rPr>
              <a:t>Міські заходи </a:t>
            </a:r>
            <a:r>
              <a:rPr lang="uk-UA" b="1" dirty="0" smtClean="0">
                <a:solidFill>
                  <a:srgbClr val="1616AA"/>
                </a:solidFill>
              </a:rPr>
              <a:t> у зв’язку з адаптивним карантином, а потім воєнним часом проходили</a:t>
            </a:r>
            <a:r>
              <a:rPr lang="uk-UA" b="1" i="1" dirty="0" smtClean="0">
                <a:solidFill>
                  <a:srgbClr val="1616AA"/>
                </a:solidFill>
              </a:rPr>
              <a:t>  </a:t>
            </a:r>
            <a:r>
              <a:rPr lang="uk-UA" b="1" dirty="0" smtClean="0">
                <a:solidFill>
                  <a:srgbClr val="1616AA"/>
                </a:solidFill>
              </a:rPr>
              <a:t>дистанційно на платформі </a:t>
            </a:r>
            <a:r>
              <a:rPr lang="en-US" b="1" dirty="0" smtClean="0">
                <a:solidFill>
                  <a:srgbClr val="1616AA"/>
                </a:solidFill>
              </a:rPr>
              <a:t>ZOOM</a:t>
            </a:r>
            <a:r>
              <a:rPr lang="uk-UA" b="1" dirty="0" smtClean="0">
                <a:solidFill>
                  <a:srgbClr val="1616AA"/>
                </a:solidFill>
              </a:rPr>
              <a:t>. </a:t>
            </a:r>
          </a:p>
          <a:p>
            <a:pPr lvl="0"/>
            <a:r>
              <a:rPr lang="uk-UA" b="1" dirty="0" smtClean="0">
                <a:solidFill>
                  <a:srgbClr val="1616AA"/>
                </a:solidFill>
                <a:latin typeface="Arial" pitchFamily="34" charset="0"/>
                <a:ea typeface="Times New Roman" pitchFamily="18" charset="0"/>
              </a:rPr>
              <a:t>	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Проведення та зміст заходів висвітлено на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Facebook</a:t>
            </a:r>
            <a:r>
              <a:rPr lang="uk-UA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-сторінці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управління освіти Луцької міської ради, що популяризувало діяльність педагогів </a:t>
            </a:r>
            <a:r>
              <a:rPr lang="uk-UA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дошкілля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міста та, зокрема, і  нашого дошкільного закладу.</a:t>
            </a:r>
            <a:endParaRPr lang="uk-UA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b="1" dirty="0" smtClean="0">
              <a:solidFill>
                <a:srgbClr val="1616AA"/>
              </a:solidFill>
            </a:endParaRPr>
          </a:p>
          <a:p>
            <a:endParaRPr lang="ru-RU" sz="2000" dirty="0">
              <a:solidFill>
                <a:srgbClr val="1616AA"/>
              </a:solidFill>
            </a:endParaRPr>
          </a:p>
        </p:txBody>
      </p:sp>
      <p:pic>
        <p:nvPicPr>
          <p:cNvPr id="9" name="Рисунок 8" descr="аукціон педагогічних іде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268760"/>
            <a:ext cx="3592285" cy="2539296"/>
          </a:xfrm>
          <a:prstGeom prst="rect">
            <a:avLst/>
          </a:prstGeom>
        </p:spPr>
      </p:pic>
      <p:pic>
        <p:nvPicPr>
          <p:cNvPr id="7" name="Рисунок 6" descr="природа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4005064"/>
            <a:ext cx="3974106" cy="2599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55776" y="188640"/>
            <a:ext cx="6302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Участь вихованців у міських                оглядах </a:t>
            </a:r>
            <a:r>
              <a:rPr lang="uk-UA" sz="2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-конкурсах</a:t>
            </a:r>
            <a:endParaRPr lang="uk-UA" sz="28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2636912"/>
            <a:ext cx="53823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uk-UA" sz="2800" b="1" dirty="0" smtClean="0">
                <a:solidFill>
                  <a:srgbClr val="CC00CC"/>
                </a:solidFill>
              </a:rPr>
              <a:t>Фестиваль «Різдвяні </a:t>
            </a:r>
            <a:r>
              <a:rPr lang="uk-UA" sz="2800" b="1" dirty="0" err="1" smtClean="0">
                <a:solidFill>
                  <a:srgbClr val="CC00CC"/>
                </a:solidFill>
              </a:rPr>
              <a:t>піснеспіви</a:t>
            </a:r>
            <a:r>
              <a:rPr lang="uk-UA" sz="2800" b="1" dirty="0" smtClean="0">
                <a:solidFill>
                  <a:srgbClr val="CC00CC"/>
                </a:solidFill>
              </a:rPr>
              <a:t>», </a:t>
            </a:r>
          </a:p>
          <a:p>
            <a:pPr>
              <a:buFont typeface="Wingdings" pitchFamily="2" charset="2"/>
              <a:buChar char="v"/>
            </a:pPr>
            <a:r>
              <a:rPr lang="uk-UA" sz="2800" b="1" dirty="0" smtClean="0">
                <a:solidFill>
                  <a:srgbClr val="CC00CC"/>
                </a:solidFill>
              </a:rPr>
              <a:t>призери  Міжнародного природничого інтерактивного конкурсу «Колосок»</a:t>
            </a:r>
          </a:p>
          <a:p>
            <a:pPr>
              <a:buFont typeface="Wingdings" pitchFamily="2" charset="2"/>
              <a:buChar char="v"/>
            </a:pPr>
            <a:r>
              <a:rPr lang="uk-UA" sz="2800" b="1" dirty="0" smtClean="0">
                <a:solidFill>
                  <a:srgbClr val="CC00CC"/>
                </a:solidFill>
              </a:rPr>
              <a:t>конкурс дитячої творчості «Музична скарбничка» </a:t>
            </a:r>
            <a:endParaRPr lang="ru-RU" sz="2800" dirty="0">
              <a:solidFill>
                <a:srgbClr val="CC00CC"/>
              </a:solidFill>
            </a:endParaRPr>
          </a:p>
        </p:txBody>
      </p:sp>
      <p:pic>
        <p:nvPicPr>
          <p:cNvPr id="6" name="Рисунок 5" descr="колосо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772816"/>
            <a:ext cx="3194356" cy="2228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71472" y="214290"/>
            <a:ext cx="8229600" cy="1214446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uk-UA" sz="2800" b="1" i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51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Виставка </a:t>
            </a:r>
            <a:r>
              <a:rPr lang="uk-UA" sz="51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навчально</a:t>
            </a:r>
            <a:r>
              <a:rPr lang="uk-UA" sz="51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– методичних видань «Творчі сходинки педагогів»  </a:t>
            </a:r>
            <a:r>
              <a:rPr lang="uk-UA" sz="5100" b="1" i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(презентувалися на міській та обласній виставках)</a:t>
            </a:r>
          </a:p>
          <a:p>
            <a:endParaRPr lang="ru-RU" sz="5100" b="1" i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611560" y="3645024"/>
            <a:ext cx="53637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755576" y="1916832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b="1" dirty="0">
              <a:solidFill>
                <a:srgbClr val="161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691680" y="1567825"/>
            <a:ext cx="56886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Методичні рекомендації «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Лялька-мотанка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оберіг та іграшка», авт. і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укл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вихователь М.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Климець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rgbClr val="1616AA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2852936"/>
            <a:ext cx="4036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uk-UA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Друк матеріалів у фахових виданнях</a:t>
            </a: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a14="http://schemas.microsoft.com/office/drawing/2010/main" val="0"/>
              </a:ext>
            </a:extLst>
          </a:blip>
          <a:srcRect b="7303"/>
          <a:stretch>
            <a:fillRect/>
          </a:stretch>
        </p:blipFill>
        <p:spPr bwMode="auto">
          <a:xfrm>
            <a:off x="6444208" y="2924944"/>
            <a:ext cx="235547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pic="http://schemas.openxmlformats.org/drawingml/2006/picture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pic="http://schemas.openxmlformats.org/drawingml/2006/picture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pic="http://schemas.openxmlformats.org/drawingml/2006/picture"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835696" y="3573016"/>
            <a:ext cx="38884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Лялька-мотанка–невідємна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uk-UA" sz="2000" b="1" dirty="0" smtClean="0">
                <a:solidFill>
                  <a:srgbClr val="1616AA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«постать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в історії </a:t>
            </a:r>
            <a:r>
              <a:rPr lang="uk-UA" sz="2000" b="1" dirty="0" smtClean="0">
                <a:solidFill>
                  <a:srgbClr val="1616AA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рідного краю»,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вихователь М.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Климець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1616A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rgbClr val="1616AA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/>
        </p:nvSpPr>
        <p:spPr>
          <a:xfrm>
            <a:off x="5072066" y="714356"/>
            <a:ext cx="3786246" cy="2000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err="1" smtClean="0">
                <a:solidFill>
                  <a:srgbClr val="A83A9B"/>
                </a:solidFill>
              </a:rPr>
              <a:t>Загальний</a:t>
            </a:r>
            <a:r>
              <a:rPr lang="ru-RU" sz="3600" b="1" dirty="0">
                <a:solidFill>
                  <a:srgbClr val="A83A9B"/>
                </a:solidFill>
              </a:rPr>
              <a:t> </a:t>
            </a:r>
            <a:r>
              <a:rPr lang="ru-RU" sz="3600" b="1" dirty="0" smtClean="0">
                <a:solidFill>
                  <a:srgbClr val="A83A9B"/>
                </a:solidFill>
              </a:rPr>
              <a:t> </a:t>
            </a:r>
            <a:r>
              <a:rPr lang="uk-UA" sz="3600" b="1" dirty="0" smtClean="0">
                <a:solidFill>
                  <a:srgbClr val="A83A9B"/>
                </a:solidFill>
              </a:rPr>
              <a:t>показник успішного розвитку дітей дошкільних груп </a:t>
            </a:r>
            <a:r>
              <a:rPr lang="uk-UA" sz="3300" b="1" dirty="0" smtClean="0">
                <a:solidFill>
                  <a:srgbClr val="A83A9B"/>
                </a:solidFill>
              </a:rPr>
              <a:t>(за розділами програми </a:t>
            </a:r>
            <a:r>
              <a:rPr lang="uk-UA" sz="3300" b="1" dirty="0" err="1" smtClean="0">
                <a:solidFill>
                  <a:srgbClr val="A83A9B"/>
                </a:solidFill>
              </a:rPr>
              <a:t>“Дитина”</a:t>
            </a:r>
            <a:r>
              <a:rPr lang="uk-UA" sz="3300" b="1" dirty="0" smtClean="0">
                <a:solidFill>
                  <a:srgbClr val="A83A9B"/>
                </a:solidFill>
              </a:rPr>
              <a:t>)</a:t>
            </a:r>
            <a:endParaRPr lang="ru-RU" sz="3300" b="1" dirty="0">
              <a:solidFill>
                <a:srgbClr val="A83A9B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/>
        </p:nvSpPr>
        <p:spPr>
          <a:xfrm>
            <a:off x="683568" y="1628800"/>
            <a:ext cx="3786246" cy="1857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err="1" smtClean="0">
                <a:solidFill>
                  <a:srgbClr val="A83A9B"/>
                </a:solidFill>
              </a:rPr>
              <a:t>Загальний</a:t>
            </a:r>
            <a:r>
              <a:rPr lang="ru-RU" sz="3600" b="1" dirty="0">
                <a:solidFill>
                  <a:srgbClr val="A83A9B"/>
                </a:solidFill>
              </a:rPr>
              <a:t> </a:t>
            </a:r>
            <a:r>
              <a:rPr lang="ru-RU" sz="3600" b="1" dirty="0" smtClean="0">
                <a:solidFill>
                  <a:srgbClr val="A83A9B"/>
                </a:solidFill>
              </a:rPr>
              <a:t> </a:t>
            </a:r>
            <a:r>
              <a:rPr lang="uk-UA" sz="3600" b="1" dirty="0" smtClean="0">
                <a:solidFill>
                  <a:srgbClr val="A83A9B"/>
                </a:solidFill>
              </a:rPr>
              <a:t>показник компетентності дітей груп раннього віку </a:t>
            </a:r>
            <a:r>
              <a:rPr lang="uk-UA" sz="3300" b="1" dirty="0" smtClean="0">
                <a:solidFill>
                  <a:srgbClr val="A83A9B"/>
                </a:solidFill>
              </a:rPr>
              <a:t>(за розділами програми </a:t>
            </a:r>
            <a:r>
              <a:rPr lang="uk-UA" sz="3300" b="1" dirty="0" err="1" smtClean="0">
                <a:solidFill>
                  <a:srgbClr val="A83A9B"/>
                </a:solidFill>
              </a:rPr>
              <a:t>“Дитина”</a:t>
            </a:r>
            <a:r>
              <a:rPr lang="uk-UA" sz="3300" b="1" dirty="0" smtClean="0">
                <a:solidFill>
                  <a:srgbClr val="A83A9B"/>
                </a:solidFill>
              </a:rPr>
              <a:t>)</a:t>
            </a:r>
            <a:endParaRPr lang="ru-RU" sz="3300" b="1" dirty="0">
              <a:solidFill>
                <a:srgbClr val="A83A9B"/>
              </a:solidFill>
            </a:endParaRP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5429256" y="2214554"/>
          <a:ext cx="3333750" cy="4330700"/>
        </p:xfrm>
        <a:graphic>
          <a:graphicData uri="http://schemas.openxmlformats.org/presentationml/2006/ole">
            <p:oleObj spid="_x0000_s18435" name="Диаграмма" r:id="rId4" imgW="3324225" imgH="4324350" progId="MSGraph.Chart.8">
              <p:embed/>
            </p:oleObj>
          </a:graphicData>
        </a:graphic>
      </p:graphicFrame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928662" y="2527300"/>
          <a:ext cx="3333750" cy="4330700"/>
        </p:xfrm>
        <a:graphic>
          <a:graphicData uri="http://schemas.openxmlformats.org/presentationml/2006/ole">
            <p:oleObj spid="_x0000_s18436" name="Діаграма" r:id="rId5" imgW="3324225" imgH="4324350" progId="MSGraph.Chart.8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03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55776" y="188640"/>
            <a:ext cx="6302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Від творчого педагога до творчої дитини</a:t>
            </a:r>
            <a:endParaRPr lang="uk-UA" sz="28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79512" y="908721"/>
            <a:ext cx="8352928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Нові підходи педагогів до організації </a:t>
            </a:r>
          </a:p>
          <a:p>
            <a:pPr algn="ctr" eaLnBrk="0" hangingPunct="0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змістовного та якісного дистанційного навчання</a:t>
            </a:r>
          </a:p>
          <a:p>
            <a:pPr algn="ctr" eaLnBrk="0" hangingPunct="0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(в умовах впровадження  загальнонаціонального карантину  </a:t>
            </a:r>
          </a:p>
          <a:p>
            <a:pPr algn="ctr" eaLnBrk="0" hangingPunct="0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 воєнного стану)</a:t>
            </a:r>
          </a:p>
          <a:p>
            <a:pPr algn="ctr" eaLnBrk="0" hangingPunct="0"/>
            <a:endPara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2800" b="1" dirty="0">
              <a:solidFill>
                <a:srgbClr val="161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5" name="Picture 1" descr="C:\Documents and Settings\Сонечко\Рабочий стол\ЗВІТ КЕР 2020\Звыт кер.2020\sonechko5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56992"/>
            <a:ext cx="2373530" cy="2232248"/>
          </a:xfrm>
          <a:prstGeom prst="rect">
            <a:avLst/>
          </a:prstGeom>
          <a:noFill/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131840" y="2780928"/>
            <a:ext cx="532859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Створені електронні освітні ресурси: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</a:rPr>
              <a:t>-</a:t>
            </a:r>
            <a:r>
              <a:rPr kumimoji="0" lang="uk-UA" sz="1400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</a:rPr>
              <a:t>веб-сайт</a:t>
            </a:r>
            <a:r>
              <a:rPr kumimoji="0" lang="uk-UA" sz="140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</a:rPr>
              <a:t>(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4"/>
              </a:rPr>
              <a:t>http://dnzsoniachnyi30.dnz.in.ua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);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rgbClr val="0F243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-фейсбук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загальнодоступна група «Заклад дошкільної освіти 30» «Сонячний» :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https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://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www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.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facebook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.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com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/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groups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/674080266515164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;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сторінка психолога ЗДО30 «Сонячний»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https://www.facebook.com/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groups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/942674529764285/?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ref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=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/>
              </a:rPr>
              <a:t>share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сторінка Музичного Керівника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https://www.facebook.com/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profile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.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php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?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id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7"/>
              </a:rPr>
              <a:t>=100055538568412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-ютуб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канал ЗДО30 Сонячний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м.Луцьк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8"/>
              </a:rPr>
              <a:t>https://www.youtube.com/channel/UChALtctjM4yBMaEAoOYeQ6w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всі вікові групи створили у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вайбер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спільнотах групи «Педагоги-батьки».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</a:rPr>
              <a:t>- на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</a:rPr>
              <a:t>веб-сайті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itchFamily="34" charset="0"/>
                <a:ea typeface="Times New Roman" pitchFamily="18" charset="0"/>
              </a:rPr>
              <a:t> у розділі Освітня діяльність створений окремий підрозділ «Дистанційна освіта»;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>
            <a:spLocks noGrp="1"/>
          </p:cNvSpPr>
          <p:nvPr/>
        </p:nvSpPr>
        <p:spPr>
          <a:xfrm>
            <a:off x="4143372" y="357166"/>
            <a:ext cx="4896146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i="1" dirty="0" smtClean="0">
                <a:solidFill>
                  <a:srgbClr val="FF3399"/>
                </a:solidFill>
              </a:rPr>
              <a:t>Види діяльності психологічної служби</a:t>
            </a:r>
            <a:endParaRPr lang="ru-RU" sz="4000" b="1" i="1" dirty="0">
              <a:solidFill>
                <a:srgbClr val="FF339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857364"/>
            <a:ext cx="414485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Char char="v"/>
            </a:pPr>
            <a:r>
              <a:rPr lang="ru-RU" sz="2400" b="1" cap="none" spc="0" dirty="0" smtClean="0">
                <a:ln>
                  <a:prstDash val="solid"/>
                </a:ln>
                <a:solidFill>
                  <a:srgbClr val="1616AA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b="1" dirty="0" err="1" smtClean="0">
                <a:ln>
                  <a:prstDash val="solid"/>
                </a:ln>
                <a:solidFill>
                  <a:srgbClr val="1616AA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сиходіагностична</a:t>
            </a:r>
            <a:r>
              <a:rPr lang="uk-UA" sz="2400" b="1" dirty="0" smtClean="0">
                <a:ln>
                  <a:prstDash val="solid"/>
                </a:ln>
                <a:solidFill>
                  <a:srgbClr val="1616AA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</a:t>
            </a:r>
            <a:endParaRPr lang="ru-RU" sz="2400" b="1" cap="none" spc="0" dirty="0">
              <a:ln>
                <a:prstDash val="solid"/>
              </a:ln>
              <a:solidFill>
                <a:srgbClr val="1616A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2428868"/>
            <a:ext cx="36928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400" b="1" cap="none" spc="0" dirty="0" err="1" smtClean="0">
                <a:ln>
                  <a:prstDash val="solid"/>
                </a:ln>
                <a:solidFill>
                  <a:srgbClr val="1616AA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Консультаційна</a:t>
            </a:r>
            <a:r>
              <a:rPr lang="ru-RU" sz="2400" b="1" cap="none" spc="0" dirty="0" smtClean="0">
                <a:ln>
                  <a:prstDash val="solid"/>
                </a:ln>
                <a:solidFill>
                  <a:srgbClr val="1616AA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</a:t>
            </a:r>
            <a:endParaRPr lang="ru-RU" sz="2400" b="1" cap="none" spc="0" dirty="0">
              <a:ln>
                <a:prstDash val="solid"/>
              </a:ln>
              <a:solidFill>
                <a:srgbClr val="1616A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2928934"/>
            <a:ext cx="44755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cap="none" spc="0" dirty="0" err="1" smtClean="0">
                <a:ln>
                  <a:prstDash val="solid"/>
                </a:ln>
                <a:solidFill>
                  <a:srgbClr val="1616AA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Корекційно-відновлювальна</a:t>
            </a:r>
            <a:endParaRPr lang="ru-RU" sz="2400" b="1" cap="none" spc="0" dirty="0" smtClean="0">
              <a:ln>
                <a:prstDash val="solid"/>
              </a:ln>
              <a:solidFill>
                <a:srgbClr val="1616A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cap="none" spc="0" dirty="0" smtClean="0">
                <a:ln>
                  <a:prstDash val="solid"/>
                </a:ln>
                <a:solidFill>
                  <a:srgbClr val="1616AA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400" b="1" cap="none" spc="0" dirty="0" err="1" smtClean="0">
                <a:ln>
                  <a:prstDash val="solid"/>
                </a:ln>
                <a:solidFill>
                  <a:srgbClr val="1616AA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розвивальна</a:t>
            </a:r>
            <a:r>
              <a:rPr lang="ru-RU" sz="2400" b="1" cap="none" spc="0" dirty="0" smtClean="0">
                <a:ln>
                  <a:prstDash val="solid"/>
                </a:ln>
                <a:solidFill>
                  <a:srgbClr val="1616AA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</a:t>
            </a:r>
            <a:endParaRPr lang="ru-RU" sz="2400" b="1" cap="none" spc="0" dirty="0">
              <a:ln>
                <a:prstDash val="solid"/>
              </a:ln>
              <a:solidFill>
                <a:srgbClr val="1616A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3857628"/>
            <a:ext cx="36367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Font typeface="Wingdings" pitchFamily="2" charset="2"/>
              <a:buChar char="v"/>
            </a:pPr>
            <a:r>
              <a:rPr lang="uk-UA" sz="2400" b="1" dirty="0" smtClean="0">
                <a:ln>
                  <a:prstDash val="solid"/>
                </a:ln>
                <a:solidFill>
                  <a:srgbClr val="1616AA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Психологічна просвіта</a:t>
            </a:r>
            <a:endParaRPr lang="ru-RU" sz="2400" b="1" cap="none" spc="0" dirty="0">
              <a:ln>
                <a:prstDash val="solid"/>
              </a:ln>
              <a:solidFill>
                <a:srgbClr val="1616A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4429132"/>
            <a:ext cx="44582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400" b="1" cap="none" spc="0" dirty="0" err="1" smtClean="0">
                <a:ln>
                  <a:prstDash val="solid"/>
                </a:ln>
                <a:solidFill>
                  <a:srgbClr val="1616AA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Психопрофілактична</a:t>
            </a:r>
            <a:r>
              <a:rPr lang="ru-RU" sz="2400" b="1" cap="none" spc="0" dirty="0" smtClean="0">
                <a:ln>
                  <a:prstDash val="solid"/>
                </a:ln>
                <a:solidFill>
                  <a:srgbClr val="1616AA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робота</a:t>
            </a:r>
            <a:endParaRPr lang="ru-RU" sz="2400" b="1" cap="none" spc="0" dirty="0">
              <a:ln>
                <a:prstDash val="solid"/>
              </a:ln>
              <a:solidFill>
                <a:srgbClr val="1616A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929198"/>
            <a:ext cx="506465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Font typeface="Wingdings" pitchFamily="2" charset="2"/>
              <a:buChar char="v"/>
            </a:pPr>
            <a:r>
              <a:rPr lang="uk-UA" sz="2400" b="1" dirty="0" smtClean="0">
                <a:ln>
                  <a:prstDash val="solid"/>
                </a:ln>
                <a:solidFill>
                  <a:srgbClr val="1616AA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Організаційно-методична робота</a:t>
            </a:r>
            <a:endParaRPr lang="ru-RU" sz="2400" b="1" cap="none" spc="0" dirty="0">
              <a:ln>
                <a:prstDash val="solid"/>
              </a:ln>
              <a:solidFill>
                <a:srgbClr val="1616A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5357826"/>
            <a:ext cx="38572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400" b="1" dirty="0" smtClean="0">
                <a:ln>
                  <a:prstDash val="solid"/>
                </a:ln>
                <a:solidFill>
                  <a:srgbClr val="1616AA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cap="none" spc="0" dirty="0" smtClean="0">
                <a:ln>
                  <a:prstDash val="solid"/>
                </a:ln>
                <a:solidFill>
                  <a:srgbClr val="1616AA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400" b="1" dirty="0">
                <a:ln>
                  <a:prstDash val="solid"/>
                </a:ln>
                <a:solidFill>
                  <a:srgbClr val="1616AA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ru-RU" sz="2400" b="1" cap="none" spc="0" dirty="0" err="1" smtClean="0">
                <a:ln>
                  <a:prstDash val="solid"/>
                </a:ln>
                <a:solidFill>
                  <a:srgbClr val="1616AA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язки</a:t>
            </a:r>
            <a:r>
              <a:rPr lang="ru-RU" sz="2400" b="1" cap="none" spc="0" dirty="0" smtClean="0">
                <a:ln>
                  <a:prstDash val="solid"/>
                </a:ln>
                <a:solidFill>
                  <a:srgbClr val="1616AA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cap="none" spc="0" dirty="0" err="1" smtClean="0">
                <a:ln>
                  <a:prstDash val="solid"/>
                </a:ln>
                <a:solidFill>
                  <a:srgbClr val="1616AA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громадськістю</a:t>
            </a:r>
            <a:endParaRPr lang="ru-RU" sz="2400" b="1" cap="none" spc="0" dirty="0">
              <a:ln>
                <a:prstDash val="solid"/>
              </a:ln>
              <a:solidFill>
                <a:srgbClr val="1616AA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C:\Documents and Settings\Admin\Рабочий стол\Звіт керівника 2018\Звіт кер.,Оригінал рейтинг 2018\Фото Кузьмук\vibere.jpg"/>
          <p:cNvPicPr/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929190" y="1785926"/>
            <a:ext cx="4110032" cy="3662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1124744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uk-UA" sz="24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Корекційно-відновлювальна</a:t>
            </a:r>
            <a:r>
              <a:rPr lang="uk-UA" sz="24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робота з дітьми </a:t>
            </a:r>
            <a:r>
              <a:rPr lang="uk-UA" sz="24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“групи</a:t>
            </a:r>
            <a:r>
              <a:rPr lang="uk-UA" sz="24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ризику”</a:t>
            </a:r>
            <a:endParaRPr lang="uk-UA" sz="2400" b="1" dirty="0">
              <a:solidFill>
                <a:srgbClr val="161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476672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РОБОТА З ДІТЬМИ </a:t>
            </a:r>
            <a:endParaRPr lang="uk-UA" sz="32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05273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4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Корекційно-розвиваючі</a:t>
            </a:r>
            <a:r>
              <a:rPr lang="uk-UA" sz="24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заняття</a:t>
            </a:r>
            <a:endParaRPr lang="uk-UA" sz="2400" b="1" dirty="0">
              <a:solidFill>
                <a:srgbClr val="161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364502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4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Індивідуальна та групова робота</a:t>
            </a:r>
            <a:endParaRPr lang="uk-UA" sz="2400" b="1" dirty="0">
              <a:solidFill>
                <a:srgbClr val="161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1844824"/>
            <a:ext cx="49292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4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Арт-терапевтичні</a:t>
            </a:r>
            <a:r>
              <a:rPr lang="uk-UA" sz="24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заняття</a:t>
            </a:r>
          </a:p>
          <a:p>
            <a:r>
              <a:rPr lang="uk-UA" sz="24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4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казкотерапія</a:t>
            </a:r>
            <a:r>
              <a:rPr lang="uk-UA" sz="24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, ігрова та музична терапія, </a:t>
            </a:r>
            <a:r>
              <a:rPr lang="uk-UA" sz="24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крапкотерапія</a:t>
            </a:r>
            <a:r>
              <a:rPr lang="uk-UA" sz="24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піскотерапія</a:t>
            </a:r>
            <a:r>
              <a:rPr lang="uk-UA" sz="24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вовнотерапія</a:t>
            </a:r>
            <a:r>
              <a:rPr lang="uk-UA" sz="24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uk-UA" sz="24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колаж тощо)</a:t>
            </a:r>
            <a:endParaRPr lang="uk-UA" sz="2400" b="1" dirty="0">
              <a:solidFill>
                <a:srgbClr val="161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88640"/>
            <a:ext cx="5150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uk-UA" sz="24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Гурток “ Школа інтелектуальних ігор ”</a:t>
            </a:r>
            <a:endParaRPr lang="uk-UA" sz="2400" b="1" dirty="0">
              <a:solidFill>
                <a:srgbClr val="161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50" descr="20190426_201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420888"/>
            <a:ext cx="4061619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364088" y="5229200"/>
            <a:ext cx="2627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“Радість</a:t>
            </a:r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 серці </a:t>
            </a:r>
            <a:r>
              <a:rPr lang="uk-UA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живе”</a:t>
            </a:r>
            <a:endParaRPr lang="uk-UA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2000" b="1" dirty="0">
              <a:solidFill>
                <a:srgbClr val="1616A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>
            <a:spLocks noGrp="1"/>
          </p:cNvSpPr>
          <p:nvPr/>
        </p:nvSpPr>
        <p:spPr>
          <a:xfrm>
            <a:off x="4000496" y="1071546"/>
            <a:ext cx="4896146" cy="1968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000" b="1" i="1" dirty="0" smtClean="0">
                <a:solidFill>
                  <a:srgbClr val="CC00CC"/>
                </a:solidFill>
              </a:rPr>
              <a:t>Загальний рівень пихологічної готовності дітей </a:t>
            </a:r>
          </a:p>
          <a:p>
            <a:pPr algn="ctr"/>
            <a:r>
              <a:rPr lang="uk-UA" sz="4000" b="1" i="1" dirty="0" smtClean="0">
                <a:solidFill>
                  <a:srgbClr val="CC00CC"/>
                </a:solidFill>
              </a:rPr>
              <a:t>до школи</a:t>
            </a:r>
            <a:endParaRPr lang="ru-RU" sz="4000" b="1" i="1" dirty="0">
              <a:solidFill>
                <a:srgbClr val="CC00CC"/>
              </a:solidFill>
            </a:endParaRP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2214546" y="1857364"/>
          <a:ext cx="3976692" cy="4830766"/>
        </p:xfrm>
        <a:graphic>
          <a:graphicData uri="http://schemas.openxmlformats.org/presentationml/2006/ole">
            <p:oleObj spid="_x0000_s28674" name="Диаграмма" r:id="rId4" imgW="3324225" imgH="4324350" progId="MSGraph.Chart.8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71472" y="1357298"/>
            <a:ext cx="8358247" cy="5214974"/>
          </a:xfrm>
        </p:spPr>
        <p:txBody>
          <a:bodyPr>
            <a:noAutofit/>
          </a:bodyPr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  <a:latin typeface="Bookman Old Style" pitchFamily="18" charset="0"/>
              </a:rPr>
              <a:t>Головною метою </a:t>
            </a:r>
            <a:br>
              <a:rPr lang="uk-UA" b="1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uk-UA" sz="4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 </a:t>
            </a:r>
            <a:r>
              <a:rPr lang="uk-UA" sz="4000" b="1" i="1" dirty="0" smtClean="0">
                <a:solidFill>
                  <a:srgbClr val="1616AA"/>
                </a:solidFill>
                <a:latin typeface="Bookman Old Style" pitchFamily="18" charset="0"/>
              </a:rPr>
              <a:t>закладу дошкільної освіти є виховання здорової та компетентної особистості, забезпечення якісної та доступної освіти</a:t>
            </a:r>
            <a:br>
              <a:rPr lang="uk-UA" sz="4000" b="1" i="1" dirty="0" smtClean="0">
                <a:solidFill>
                  <a:srgbClr val="1616AA"/>
                </a:solidFill>
                <a:latin typeface="Bookman Old Style" pitchFamily="18" charset="0"/>
              </a:rPr>
            </a:br>
            <a:r>
              <a:rPr lang="uk-UA" sz="4000" b="1" i="1" dirty="0" smtClean="0">
                <a:solidFill>
                  <a:srgbClr val="1616AA"/>
                </a:solidFill>
                <a:latin typeface="Bookman Old Style" pitchFamily="18" charset="0"/>
              </a:rPr>
              <a:t/>
            </a:r>
            <a:br>
              <a:rPr lang="uk-UA" sz="4000" b="1" i="1" dirty="0" smtClean="0">
                <a:solidFill>
                  <a:srgbClr val="1616AA"/>
                </a:solidFill>
                <a:latin typeface="Bookman Old Style" pitchFamily="18" charset="0"/>
              </a:rPr>
            </a:br>
            <a:endParaRPr lang="ru-RU" sz="4000" b="1" i="1" dirty="0">
              <a:solidFill>
                <a:srgbClr val="1616AA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03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643438" y="357166"/>
            <a:ext cx="4786346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Логопедичний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b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пункт 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Picture 2" descr="P120003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214554"/>
            <a:ext cx="4214842" cy="3892511"/>
          </a:xfrm>
          <a:prstGeom prst="rect">
            <a:avLst/>
          </a:prstGeom>
          <a:noFill/>
        </p:spPr>
      </p:pic>
      <p:sp>
        <p:nvSpPr>
          <p:cNvPr id="5" name="Объект 2"/>
          <p:cNvSpPr>
            <a:spLocks noGrp="1"/>
          </p:cNvSpPr>
          <p:nvPr>
            <p:ph sz="half" idx="1"/>
          </p:nvPr>
        </p:nvSpPr>
        <p:spPr>
          <a:xfrm>
            <a:off x="0" y="1500174"/>
            <a:ext cx="4714876" cy="5072098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uk-UA" sz="3800" b="1" i="1" dirty="0" smtClean="0">
                <a:solidFill>
                  <a:srgbClr val="0066FF"/>
                </a:solidFill>
              </a:rPr>
              <a:t>Виявлено (2ст.гр.)- 44 дитини з порушенням мовлення:</a:t>
            </a:r>
          </a:p>
          <a:p>
            <a:pPr>
              <a:buFont typeface="Wingdings" pitchFamily="2" charset="2"/>
              <a:buChar char="ü"/>
            </a:pPr>
            <a:r>
              <a:rPr lang="uk-UA" sz="3800" b="1" i="1" dirty="0" smtClean="0">
                <a:solidFill>
                  <a:srgbClr val="0066FF"/>
                </a:solidFill>
              </a:rPr>
              <a:t>На </a:t>
            </a:r>
            <a:r>
              <a:rPr lang="uk-UA" sz="3800" b="1" i="1" dirty="0" err="1" smtClean="0">
                <a:solidFill>
                  <a:srgbClr val="0066FF"/>
                </a:solidFill>
              </a:rPr>
              <a:t>логопункті</a:t>
            </a:r>
            <a:r>
              <a:rPr lang="uk-UA" sz="3800" b="1" i="1" dirty="0" smtClean="0">
                <a:solidFill>
                  <a:srgbClr val="0066FF"/>
                </a:solidFill>
              </a:rPr>
              <a:t> займалося –  32 дітей</a:t>
            </a:r>
          </a:p>
          <a:p>
            <a:pPr>
              <a:buFont typeface="Wingdings" pitchFamily="2" charset="2"/>
              <a:buChar char="ü"/>
            </a:pPr>
            <a:r>
              <a:rPr lang="uk-UA" sz="3800" b="1" i="1" dirty="0" smtClean="0">
                <a:solidFill>
                  <a:srgbClr val="0066FF"/>
                </a:solidFill>
              </a:rPr>
              <a:t>Надано консультацію – 12</a:t>
            </a:r>
          </a:p>
          <a:p>
            <a:pPr>
              <a:buFont typeface="Wingdings" pitchFamily="2" charset="2"/>
              <a:buChar char="ü"/>
            </a:pPr>
            <a:r>
              <a:rPr lang="uk-UA" sz="3800" b="1" i="1" dirty="0" smtClean="0">
                <a:solidFill>
                  <a:srgbClr val="0066FF"/>
                </a:solidFill>
              </a:rPr>
              <a:t>Виправлено – у 30 дітей;</a:t>
            </a:r>
          </a:p>
          <a:p>
            <a:pPr>
              <a:buFont typeface="Wingdings" pitchFamily="2" charset="2"/>
              <a:buChar char="ü"/>
            </a:pPr>
            <a:r>
              <a:rPr lang="uk-UA" sz="3800" b="1" i="1" dirty="0" smtClean="0">
                <a:solidFill>
                  <a:srgbClr val="0066FF"/>
                </a:solidFill>
              </a:rPr>
              <a:t>Покращено вимову – у 2 дітей</a:t>
            </a:r>
          </a:p>
          <a:p>
            <a:endParaRPr lang="uk-UA" sz="4400" dirty="0" smtClean="0">
              <a:solidFill>
                <a:srgbClr val="FFC000"/>
              </a:solidFill>
            </a:endParaRPr>
          </a:p>
          <a:p>
            <a:endParaRPr lang="uk-UA" sz="4400" dirty="0" smtClean="0">
              <a:solidFill>
                <a:srgbClr val="FFC000"/>
              </a:solidFill>
            </a:endParaRPr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03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357422" y="428604"/>
            <a:ext cx="6643734" cy="1714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Збереженя</a:t>
            </a:r>
            <a:r>
              <a:rPr kumimoji="0" lang="ru-RU" sz="4400" b="1" i="0" u="none" strike="noStrike" kern="1200" cap="none" spc="0" normalizeH="0" baseline="0" noProof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та </a:t>
            </a:r>
            <a:r>
              <a:rPr kumimoji="0" lang="ru-RU" sz="4400" b="1" i="0" u="none" strike="noStrike" kern="1200" cap="none" spc="0" normalizeH="0" baseline="0" noProof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зміцнення</a:t>
            </a:r>
            <a:r>
              <a:rPr kumimoji="0" lang="ru-RU" sz="4400" b="1" i="0" u="none" strike="noStrike" kern="1200" cap="none" spc="0" normalizeH="0" baseline="0" noProof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здоров</a:t>
            </a:r>
            <a:r>
              <a:rPr kumimoji="0" lang="en-US" sz="4400" b="1" i="0" u="none" strike="noStrike" kern="1200" cap="none" spc="0" normalizeH="0" baseline="0" noProof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”</a:t>
            </a:r>
            <a:r>
              <a:rPr kumimoji="0" lang="ru-RU" sz="4400" b="1" i="0" u="none" strike="noStrike" kern="1200" cap="none" spc="0" normalizeH="0" baseline="0" noProof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я </a:t>
            </a:r>
            <a:r>
              <a:rPr kumimoji="0" lang="ru-RU" sz="4400" b="1" i="0" u="none" strike="noStrike" kern="1200" cap="none" spc="0" normalizeH="0" baseline="0" noProof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дітей</a:t>
            </a:r>
            <a:r>
              <a:rPr kumimoji="0" lang="ru-RU" sz="4400" b="1" i="0" u="none" strike="noStrike" kern="1200" cap="none" spc="0" normalizeH="0" baseline="0" noProof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800" b="1" i="0" u="none" strike="noStrike" kern="1200" cap="none" spc="0" normalizeH="0" baseline="0" noProof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Соціальний</a:t>
            </a:r>
            <a:r>
              <a:rPr kumimoji="0" lang="ru-RU" sz="4800" b="1" i="0" u="none" strike="noStrike" kern="1200" cap="none" spc="0" normalizeH="0" baseline="0" noProof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800" b="1" i="0" u="none" strike="noStrike" kern="1200" cap="none" spc="0" normalizeH="0" baseline="0" noProof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захист</a:t>
            </a:r>
            <a:endParaRPr kumimoji="0" lang="ru-RU" sz="4800" b="1" i="0" u="none" strike="noStrike" kern="1200" cap="none" spc="0" normalizeH="0" baseline="0" noProof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sz="half" idx="1"/>
          </p:nvPr>
        </p:nvSpPr>
        <p:spPr>
          <a:xfrm>
            <a:off x="357158" y="2357431"/>
            <a:ext cx="8103274" cy="323181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4400" b="1" i="1" dirty="0" smtClean="0">
                <a:solidFill>
                  <a:srgbClr val="FF3399"/>
                </a:solidFill>
              </a:rPr>
              <a:t>                                                           </a:t>
            </a:r>
            <a:r>
              <a:rPr lang="uk-UA" sz="3000" b="1" i="1" dirty="0" smtClean="0">
                <a:solidFill>
                  <a:srgbClr val="FF3399"/>
                </a:solidFill>
              </a:rPr>
              <a:t>Пільгові категорії:</a:t>
            </a:r>
          </a:p>
          <a:p>
            <a:pPr algn="ctr">
              <a:buNone/>
            </a:pPr>
            <a:r>
              <a:rPr lang="uk-UA" sz="3000" b="1" i="1" dirty="0" smtClean="0">
                <a:solidFill>
                  <a:srgbClr val="A83A9B"/>
                </a:solidFill>
              </a:rPr>
              <a:t>Безкоштовне харчування:</a:t>
            </a:r>
          </a:p>
          <a:p>
            <a:pPr algn="ctr"/>
            <a:r>
              <a:rPr lang="uk-UA" sz="3000" b="1" i="1" dirty="0" smtClean="0">
                <a:solidFill>
                  <a:srgbClr val="0066FF"/>
                </a:solidFill>
              </a:rPr>
              <a:t>Діти з малозабезпечених сімей – 4;</a:t>
            </a:r>
          </a:p>
          <a:p>
            <a:pPr algn="ctr">
              <a:buNone/>
            </a:pPr>
            <a:r>
              <a:rPr lang="uk-UA" sz="3000" b="1" i="1" dirty="0" smtClean="0">
                <a:solidFill>
                  <a:srgbClr val="A83A9B"/>
                </a:solidFill>
              </a:rPr>
              <a:t>Оплата 50% за харчування</a:t>
            </a:r>
          </a:p>
          <a:p>
            <a:pPr algn="ctr"/>
            <a:r>
              <a:rPr lang="uk-UA" sz="3000" b="1" i="1" dirty="0" smtClean="0">
                <a:solidFill>
                  <a:srgbClr val="0066FF"/>
                </a:solidFill>
              </a:rPr>
              <a:t>Діти з багатодітних сімей - 29</a:t>
            </a:r>
          </a:p>
          <a:p>
            <a:endParaRPr lang="uk-UA" sz="4400" dirty="0" smtClean="0">
              <a:solidFill>
                <a:srgbClr val="FFC000"/>
              </a:solidFill>
            </a:endParaRPr>
          </a:p>
          <a:p>
            <a:endParaRPr lang="uk-UA" sz="4400" dirty="0" smtClean="0">
              <a:solidFill>
                <a:srgbClr val="FFC000"/>
              </a:solidFill>
            </a:endParaRPr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571737" y="142852"/>
            <a:ext cx="6572264" cy="1071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                 </a:t>
            </a:r>
            <a:r>
              <a:rPr kumimoji="0" lang="ru-RU" sz="4400" b="1" i="0" u="none" strike="noStrike" kern="1200" cap="none" spc="0" normalizeH="0" baseline="0" noProof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Харчування</a:t>
            </a:r>
            <a:r>
              <a:rPr kumimoji="0" lang="ru-RU" sz="4400" b="1" i="0" u="none" strike="noStrike" kern="1200" cap="none" spc="0" normalizeH="0" baseline="0" noProof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1" i="0" u="none" strike="noStrike" kern="1200" cap="none" spc="0" normalizeH="0" baseline="0" noProof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дітей</a:t>
            </a:r>
            <a:endParaRPr kumimoji="0" lang="ru-RU" sz="4400" b="1" i="0" u="none" strike="noStrike" kern="1200" cap="none" spc="0" normalizeH="0" baseline="0" noProof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sz="half" idx="1"/>
          </p:nvPr>
        </p:nvSpPr>
        <p:spPr>
          <a:xfrm>
            <a:off x="357158" y="1142984"/>
            <a:ext cx="8643998" cy="535785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sz="3000" b="1" u="sng" dirty="0" smtClean="0">
                <a:solidFill>
                  <a:srgbClr val="0066FF"/>
                </a:solidFill>
              </a:rPr>
              <a:t>Принципи організації харчування :</a:t>
            </a:r>
            <a:endParaRPr lang="ru-RU" sz="3000" b="1" dirty="0" smtClean="0">
              <a:solidFill>
                <a:srgbClr val="0066FF"/>
              </a:solidFill>
            </a:endParaRPr>
          </a:p>
          <a:p>
            <a:pPr lvl="0"/>
            <a:r>
              <a:rPr lang="uk-UA" sz="2400" b="1" dirty="0" smtClean="0">
                <a:solidFill>
                  <a:srgbClr val="1616AA"/>
                </a:solidFill>
              </a:rPr>
              <a:t>енергетична  цінність  раціонів  відповідно  до  енерговитрат дітей;</a:t>
            </a:r>
            <a:endParaRPr lang="ru-RU" sz="2400" b="1" dirty="0" smtClean="0">
              <a:solidFill>
                <a:srgbClr val="1616AA"/>
              </a:solidFill>
            </a:endParaRPr>
          </a:p>
          <a:p>
            <a:pPr lvl="0"/>
            <a:r>
              <a:rPr lang="uk-UA" sz="2400" b="1" dirty="0" smtClean="0">
                <a:solidFill>
                  <a:srgbClr val="1616AA"/>
                </a:solidFill>
              </a:rPr>
              <a:t>збалансованість та максимальна різноманітність раціону;</a:t>
            </a:r>
            <a:endParaRPr lang="ru-RU" sz="2400" b="1" dirty="0" smtClean="0">
              <a:solidFill>
                <a:srgbClr val="1616AA"/>
              </a:solidFill>
            </a:endParaRPr>
          </a:p>
          <a:p>
            <a:pPr lvl="0"/>
            <a:r>
              <a:rPr lang="uk-UA" sz="2400" b="1" dirty="0" smtClean="0">
                <a:solidFill>
                  <a:srgbClr val="1616AA"/>
                </a:solidFill>
              </a:rPr>
              <a:t>технологічна  та  кулінарна  обробка  продуктів  та  страв,  що забезпечує їх смакові якості та збереження вихідної харчової цінності;</a:t>
            </a:r>
            <a:endParaRPr lang="ru-RU" sz="2400" b="1" dirty="0" smtClean="0">
              <a:solidFill>
                <a:srgbClr val="1616AA"/>
              </a:solidFill>
            </a:endParaRPr>
          </a:p>
          <a:p>
            <a:pPr lvl="0"/>
            <a:r>
              <a:rPr lang="uk-UA" sz="2400" b="1" dirty="0" smtClean="0">
                <a:solidFill>
                  <a:srgbClr val="1616AA"/>
                </a:solidFill>
              </a:rPr>
              <a:t>забезпечення санітарно-гігієнічних норм, у тому числі дотримання всіх санітарних  вимог  до  стану харчоблоку,  продуктів  харчування,  їх транспортування, зберігання, приготування та роздачі страв.</a:t>
            </a:r>
            <a:endParaRPr lang="ru-RU" sz="2400" b="1" dirty="0" smtClean="0">
              <a:solidFill>
                <a:srgbClr val="1616AA"/>
              </a:solidFill>
            </a:endParaRPr>
          </a:p>
          <a:p>
            <a:pPr lvl="0"/>
            <a:r>
              <a:rPr lang="uk-UA" sz="2400" b="1" dirty="0" smtClean="0">
                <a:solidFill>
                  <a:srgbClr val="1616AA"/>
                </a:solidFill>
              </a:rPr>
              <a:t>врахування індивідуальних особливостей дітей. </a:t>
            </a:r>
          </a:p>
          <a:p>
            <a:pPr lvl="0" algn="ctr">
              <a:buNone/>
            </a:pPr>
            <a:r>
              <a:rPr lang="uk-UA" sz="2400" b="1" i="1" dirty="0" smtClean="0">
                <a:solidFill>
                  <a:srgbClr val="A83A9B"/>
                </a:solidFill>
              </a:rPr>
              <a:t>		     Оплата за харчування дітей в ЗДО становить:   	 ясельні групи - 25.00 </a:t>
            </a:r>
            <a:r>
              <a:rPr lang="uk-UA" sz="2400" b="1" i="1" dirty="0" err="1" smtClean="0">
                <a:solidFill>
                  <a:srgbClr val="A83A9B"/>
                </a:solidFill>
              </a:rPr>
              <a:t>грн</a:t>
            </a:r>
            <a:r>
              <a:rPr lang="uk-UA" sz="2400" b="1" i="1" dirty="0" smtClean="0">
                <a:solidFill>
                  <a:srgbClr val="A83A9B"/>
                </a:solidFill>
              </a:rPr>
              <a:t> в день, дошкільні групи – 30 </a:t>
            </a:r>
            <a:r>
              <a:rPr lang="uk-UA" sz="2400" b="1" i="1" dirty="0" err="1" smtClean="0">
                <a:solidFill>
                  <a:srgbClr val="A83A9B"/>
                </a:solidFill>
              </a:rPr>
              <a:t>грн</a:t>
            </a:r>
            <a:r>
              <a:rPr lang="uk-UA" sz="2400" b="1" i="1" dirty="0" smtClean="0">
                <a:solidFill>
                  <a:srgbClr val="A83A9B"/>
                </a:solidFill>
              </a:rPr>
              <a:t> в день. </a:t>
            </a:r>
          </a:p>
          <a:p>
            <a:pPr lvl="0" algn="ctr">
              <a:buNone/>
            </a:pPr>
            <a:r>
              <a:rPr lang="uk-UA" sz="2400" b="1" i="1" dirty="0" smtClean="0">
                <a:solidFill>
                  <a:srgbClr val="A83A9B"/>
                </a:solidFill>
              </a:rPr>
              <a:t>На літній оздоровчий період оплата  збільшена на 10%  для отримання соків та свіжих овочів.</a:t>
            </a:r>
          </a:p>
          <a:p>
            <a:pPr lvl="0"/>
            <a:endParaRPr lang="ru-RU" sz="2400" dirty="0" smtClean="0">
              <a:solidFill>
                <a:srgbClr val="0066FF"/>
              </a:solidFill>
            </a:endParaRPr>
          </a:p>
          <a:p>
            <a:endParaRPr lang="uk-UA" sz="2400" dirty="0" smtClean="0">
              <a:solidFill>
                <a:srgbClr val="0066FF"/>
              </a:solidFill>
            </a:endParaRPr>
          </a:p>
          <a:p>
            <a:endParaRPr lang="uk-UA" sz="2400" dirty="0" smtClean="0">
              <a:solidFill>
                <a:srgbClr val="0066FF"/>
              </a:solidFill>
            </a:endParaRPr>
          </a:p>
          <a:p>
            <a:endParaRPr lang="uk-UA" sz="2400" dirty="0" smtClean="0">
              <a:solidFill>
                <a:srgbClr val="0066FF"/>
              </a:solidFill>
            </a:endParaRPr>
          </a:p>
          <a:p>
            <a:endParaRPr lang="uk-UA" sz="2400" dirty="0" smtClean="0">
              <a:solidFill>
                <a:srgbClr val="0066FF"/>
              </a:solidFill>
            </a:endParaRPr>
          </a:p>
          <a:p>
            <a:endParaRPr lang="ru-RU" sz="24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03" y="-8457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857456" y="285728"/>
            <a:ext cx="6286544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Організація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медичного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обслуговування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Содержимое 4"/>
          <p:cNvSpPr>
            <a:spLocks noGrp="1"/>
          </p:cNvSpPr>
          <p:nvPr/>
        </p:nvSpPr>
        <p:spPr>
          <a:xfrm>
            <a:off x="0" y="1844824"/>
            <a:ext cx="5148064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b="1" dirty="0" err="1" smtClean="0">
                <a:solidFill>
                  <a:srgbClr val="1616AA"/>
                </a:solidFill>
              </a:rPr>
              <a:t>Медико</a:t>
            </a:r>
            <a:r>
              <a:rPr lang="uk-UA" sz="2000" b="1" dirty="0" smtClean="0">
                <a:solidFill>
                  <a:srgbClr val="1616AA"/>
                </a:solidFill>
              </a:rPr>
              <a:t> – профілактична робота</a:t>
            </a:r>
          </a:p>
          <a:p>
            <a:r>
              <a:rPr lang="uk-UA" sz="2000" b="1" dirty="0" smtClean="0">
                <a:solidFill>
                  <a:srgbClr val="1616AA"/>
                </a:solidFill>
              </a:rPr>
              <a:t>Профілактика щеплення</a:t>
            </a:r>
          </a:p>
          <a:p>
            <a:r>
              <a:rPr lang="uk-UA" sz="2000" b="1" dirty="0" smtClean="0">
                <a:solidFill>
                  <a:srgbClr val="1616AA"/>
                </a:solidFill>
              </a:rPr>
              <a:t>Антропометричні вимірювання дітей</a:t>
            </a:r>
          </a:p>
          <a:p>
            <a:r>
              <a:rPr lang="uk-UA" sz="2000" b="1" dirty="0" smtClean="0">
                <a:solidFill>
                  <a:srgbClr val="1616AA"/>
                </a:solidFill>
              </a:rPr>
              <a:t>Проходження медичних оглядів</a:t>
            </a:r>
          </a:p>
          <a:p>
            <a:r>
              <a:rPr lang="uk-UA" sz="2000" b="1" dirty="0" smtClean="0">
                <a:solidFill>
                  <a:srgbClr val="1616AA"/>
                </a:solidFill>
              </a:rPr>
              <a:t>Медичний контроль за станом              фізичного виховання в ЗДО  </a:t>
            </a:r>
          </a:p>
          <a:p>
            <a:pPr>
              <a:buNone/>
            </a:pPr>
            <a:r>
              <a:rPr lang="uk-UA" sz="2000" b="1" dirty="0" smtClean="0">
                <a:solidFill>
                  <a:srgbClr val="1616AA"/>
                </a:solidFill>
              </a:rPr>
              <a:t>     (організація рухового режиму, профілактично-оздоровчі заходи, </a:t>
            </a:r>
            <a:r>
              <a:rPr lang="uk-UA" sz="2000" b="1" dirty="0" err="1" smtClean="0">
                <a:solidFill>
                  <a:srgbClr val="1616AA"/>
                </a:solidFill>
              </a:rPr>
              <a:t>валеологічна</a:t>
            </a:r>
            <a:r>
              <a:rPr lang="uk-UA" sz="2000" b="1" dirty="0" smtClean="0">
                <a:solidFill>
                  <a:srgbClr val="1616AA"/>
                </a:solidFill>
              </a:rPr>
              <a:t> освіта дітей)</a:t>
            </a:r>
          </a:p>
          <a:p>
            <a:r>
              <a:rPr lang="uk-UA" sz="2000" b="1" dirty="0" smtClean="0">
                <a:solidFill>
                  <a:srgbClr val="1616AA"/>
                </a:solidFill>
              </a:rPr>
              <a:t>Санітарно-просвітницька робота серед дітей, батьків</a:t>
            </a:r>
            <a:endParaRPr lang="ru-RU" sz="2000" b="1" dirty="0">
              <a:solidFill>
                <a:srgbClr val="1616AA"/>
              </a:solidFill>
            </a:endParaRPr>
          </a:p>
        </p:txBody>
      </p:sp>
      <p:graphicFrame>
        <p:nvGraphicFramePr>
          <p:cNvPr id="6" name="Объект 25"/>
          <p:cNvGraphicFramePr/>
          <p:nvPr/>
        </p:nvGraphicFramePr>
        <p:xfrm>
          <a:off x="5364088" y="3140968"/>
          <a:ext cx="3651895" cy="2279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5868144" y="2636912"/>
            <a:ext cx="2952328" cy="629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Моніторинг</a:t>
            </a:r>
            <a:r>
              <a:rPr kumimoji="0" lang="ru-RU" sz="2400" b="1" i="0" u="none" strike="noStrike" kern="1200" cap="none" spc="0" normalizeH="0" baseline="0" noProof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захворюваності</a:t>
            </a:r>
            <a:r>
              <a:rPr kumimoji="0" lang="ru-RU" sz="2400" b="1" i="0" u="none" strike="noStrike" kern="1200" cap="none" spc="0" normalizeH="0" baseline="0" noProof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2400" b="1" i="0" u="none" strike="noStrike" kern="1200" cap="none" spc="0" normalizeH="0" baseline="0" noProof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03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2411760" y="428604"/>
            <a:ext cx="6732240" cy="9121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Фінансово-господарська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діяльність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sz="half" idx="1"/>
          </p:nvPr>
        </p:nvSpPr>
        <p:spPr>
          <a:xfrm>
            <a:off x="285720" y="1643050"/>
            <a:ext cx="8462744" cy="4905149"/>
          </a:xfrm>
        </p:spPr>
        <p:txBody>
          <a:bodyPr>
            <a:normAutofit fontScale="85000" lnSpcReduction="10000"/>
          </a:bodyPr>
          <a:lstStyle/>
          <a:p>
            <a:r>
              <a:rPr lang="uk-UA" sz="3200" b="1" dirty="0" smtClean="0">
                <a:solidFill>
                  <a:srgbClr val="0066FF"/>
                </a:solidFill>
              </a:rPr>
              <a:t>Своєчасна виплата заробітної плати працівникам;</a:t>
            </a:r>
          </a:p>
          <a:p>
            <a:r>
              <a:rPr lang="uk-UA" sz="3200" b="1" dirty="0" smtClean="0">
                <a:solidFill>
                  <a:srgbClr val="0066FF"/>
                </a:solidFill>
              </a:rPr>
              <a:t>Виплата матеріальної допомоги педагогічним працівникам</a:t>
            </a:r>
          </a:p>
          <a:p>
            <a:r>
              <a:rPr lang="uk-UA" sz="3200" b="1" dirty="0" smtClean="0">
                <a:solidFill>
                  <a:srgbClr val="0066FF"/>
                </a:solidFill>
              </a:rPr>
              <a:t>Вчасно здійснювалась проплата бухгалтерією за спожиті закладом енергоносії, тривожної кнопки,</a:t>
            </a:r>
            <a:r>
              <a:rPr lang="uk-UA" sz="3200" b="1" dirty="0" err="1" smtClean="0">
                <a:solidFill>
                  <a:srgbClr val="0066FF"/>
                </a:solidFill>
              </a:rPr>
              <a:t>інтернет</a:t>
            </a:r>
            <a:r>
              <a:rPr lang="uk-UA" sz="3200" b="1" dirty="0" smtClean="0">
                <a:solidFill>
                  <a:srgbClr val="0066FF"/>
                </a:solidFill>
              </a:rPr>
              <a:t> послуг тощо.</a:t>
            </a:r>
          </a:p>
          <a:p>
            <a:r>
              <a:rPr lang="uk-UA" sz="3200" b="1" dirty="0" smtClean="0">
                <a:solidFill>
                  <a:srgbClr val="0066FF"/>
                </a:solidFill>
              </a:rPr>
              <a:t>Ремонт бокової сходової клітки</a:t>
            </a:r>
          </a:p>
          <a:p>
            <a:r>
              <a:rPr lang="uk-UA" sz="3200" b="1" dirty="0" smtClean="0">
                <a:solidFill>
                  <a:srgbClr val="0066FF"/>
                </a:solidFill>
              </a:rPr>
              <a:t>Освітлення на території ЗДО</a:t>
            </a:r>
          </a:p>
          <a:p>
            <a:r>
              <a:rPr lang="uk-UA" sz="3200" b="1" dirty="0" smtClean="0">
                <a:solidFill>
                  <a:srgbClr val="0066FF"/>
                </a:solidFill>
              </a:rPr>
              <a:t>Забезпечено заклад миючими та господарськими засобами, медикаментами, м'яким інвентарем, ЗІЗ, безконтактними термометрами  тощо</a:t>
            </a:r>
          </a:p>
          <a:p>
            <a:endParaRPr lang="uk-UA" sz="3200" b="1" dirty="0" smtClean="0">
              <a:solidFill>
                <a:srgbClr val="0066FF"/>
              </a:solidFill>
            </a:endParaRPr>
          </a:p>
          <a:p>
            <a:endParaRPr lang="uk-UA" b="1" dirty="0" smtClean="0">
              <a:solidFill>
                <a:srgbClr val="0066FF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03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Documents and Settings\Admin\Рабочий стол\20180619_112634.jpg"/>
          <p:cNvPicPr/>
          <p:nvPr/>
        </p:nvPicPr>
        <p:blipFill>
          <a:blip r:embed="rId3" cstate="print">
            <a:lum bright="10000" contrast="10000"/>
          </a:blip>
          <a:srcRect l="4687" t="11691" r="4688"/>
          <a:stretch>
            <a:fillRect/>
          </a:stretch>
        </p:blipFill>
        <p:spPr bwMode="auto">
          <a:xfrm>
            <a:off x="971600" y="3933056"/>
            <a:ext cx="3857652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676456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Матеріально-технічне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забезпечення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Picture 2" descr="P127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124744"/>
            <a:ext cx="3431125" cy="2592288"/>
          </a:xfrm>
          <a:prstGeom prst="rect">
            <a:avLst/>
          </a:prstGeom>
          <a:noFill/>
        </p:spPr>
      </p:pic>
      <p:sp>
        <p:nvSpPr>
          <p:cNvPr id="6" name="Объект 2"/>
          <p:cNvSpPr>
            <a:spLocks noGrp="1"/>
          </p:cNvSpPr>
          <p:nvPr/>
        </p:nvSpPr>
        <p:spPr>
          <a:xfrm>
            <a:off x="0" y="1179095"/>
            <a:ext cx="5500726" cy="567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sz="2400" dirty="0" smtClean="0">
              <a:solidFill>
                <a:srgbClr val="0066FF"/>
              </a:solidFill>
            </a:endParaRPr>
          </a:p>
          <a:p>
            <a:r>
              <a:rPr lang="uk-UA" sz="2400" b="1" i="1" dirty="0" smtClean="0">
                <a:solidFill>
                  <a:srgbClr val="0066FF"/>
                </a:solidFill>
              </a:rPr>
              <a:t>Збагачено групи предметно-ігровим середовищем</a:t>
            </a:r>
          </a:p>
          <a:p>
            <a:r>
              <a:rPr lang="uk-UA" sz="2400" b="1" i="1" dirty="0" smtClean="0">
                <a:solidFill>
                  <a:srgbClr val="0066FF"/>
                </a:solidFill>
              </a:rPr>
              <a:t>Оновлено сучасними меблями</a:t>
            </a:r>
          </a:p>
          <a:p>
            <a:r>
              <a:rPr lang="uk-UA" sz="2400" b="1" i="1" dirty="0" smtClean="0">
                <a:solidFill>
                  <a:srgbClr val="0066FF"/>
                </a:solidFill>
              </a:rPr>
              <a:t>Придбано методичну та                   дитячу літератури</a:t>
            </a:r>
          </a:p>
          <a:p>
            <a:r>
              <a:rPr lang="uk-UA" sz="2400" b="1" i="1" dirty="0" smtClean="0">
                <a:solidFill>
                  <a:srgbClr val="0066FF"/>
                </a:solidFill>
              </a:rPr>
              <a:t>Збагачено зал                                         спортивним                                                             обладнанням                                                    </a:t>
            </a:r>
          </a:p>
        </p:txBody>
      </p:sp>
      <p:pic>
        <p:nvPicPr>
          <p:cNvPr id="7" name="Рисунок 6" descr="E:\Звыт кер.2020\надання першої мед.допомоги.jpg"/>
          <p:cNvPicPr/>
          <p:nvPr/>
        </p:nvPicPr>
        <p:blipFill>
          <a:blip r:embed="rId5" cstate="print"/>
          <a:srcRect b="6974"/>
          <a:stretch>
            <a:fillRect/>
          </a:stretch>
        </p:blipFill>
        <p:spPr bwMode="auto">
          <a:xfrm>
            <a:off x="4716016" y="3717032"/>
            <a:ext cx="3749402" cy="274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701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332656"/>
            <a:ext cx="6192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Співпраця ЗДО з освітніми організаціями</a:t>
            </a:r>
            <a:endParaRPr lang="uk-UA" sz="2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988840"/>
            <a:ext cx="489312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Луцьким 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педагогічним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коледжем: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Проходження</a:t>
            </a:r>
            <a:r>
              <a:rPr lang="ru-RU" sz="2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педагогічної</a:t>
            </a:r>
            <a:r>
              <a:rPr lang="ru-RU" sz="2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         практики </a:t>
            </a:r>
            <a:r>
              <a:rPr lang="ru-RU" sz="2000" b="1" dirty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студентами </a:t>
            </a:r>
            <a:r>
              <a:rPr lang="ru-RU" sz="2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2-4 </a:t>
            </a:r>
            <a:r>
              <a:rPr lang="ru-RU" sz="2000" b="1" dirty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курсу напряму підготовки «Дошкільна </a:t>
            </a:r>
            <a:r>
              <a:rPr lang="uk-UA" sz="2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ru-RU" sz="2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2564904"/>
            <a:ext cx="3910352" cy="2500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599384" y="548680"/>
            <a:ext cx="55446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 err="1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Наступність</a:t>
            </a:r>
            <a:r>
              <a:rPr lang="ru-RU" b="1" dirty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b="1" dirty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ЗДО та ЗЗСО №17 в рамках </a:t>
            </a:r>
            <a:r>
              <a:rPr lang="ru-RU" b="1" dirty="0" err="1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впровадження</a:t>
            </a:r>
            <a:r>
              <a:rPr lang="ru-RU" b="1" dirty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концепції</a:t>
            </a:r>
            <a:r>
              <a:rPr lang="ru-RU" b="1" dirty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Нова </a:t>
            </a:r>
            <a:r>
              <a:rPr lang="ru-RU" b="1" dirty="0" err="1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українська</a:t>
            </a:r>
            <a:r>
              <a:rPr lang="ru-RU" b="1" dirty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школа»</a:t>
            </a:r>
          </a:p>
          <a:p>
            <a:pPr>
              <a:defRPr/>
            </a:pP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Documents and Settings\Сонечко\Рабочий стол\ЗВІТ КЕР 2020\Звыт кер.2020\семінар соціум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717032"/>
            <a:ext cx="43624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8478033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03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187624" y="214290"/>
            <a:ext cx="7956376" cy="76643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Флешмоб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 моя 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Україна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Содержимое 8" descr="C:\Documents and Settings\Сонечко\Рабочий стол\Флешмоб Я і Україна\20190823_10123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80728"/>
            <a:ext cx="4330824" cy="257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Сонечко\Рабочий стол\Флешмоб Я і Україна\20190823_0924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80728"/>
            <a:ext cx="410527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Сонечко\Рабочий стол\Флешмоб Я і Україна\20190823_1000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89040"/>
            <a:ext cx="4056582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Сонечко\Рабочий стол\Флешмоб Я і Україна\20190823_094759.jpg"/>
          <p:cNvPicPr/>
          <p:nvPr/>
        </p:nvPicPr>
        <p:blipFill>
          <a:blip r:embed="rId6" cstate="print"/>
          <a:srcRect l="11074" r="13977"/>
          <a:stretch>
            <a:fillRect/>
          </a:stretch>
        </p:blipFill>
        <p:spPr bwMode="auto">
          <a:xfrm>
            <a:off x="4499992" y="3717032"/>
            <a:ext cx="444817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03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/>
        </p:nvSpPr>
        <p:spPr>
          <a:xfrm>
            <a:off x="2214546" y="1071546"/>
            <a:ext cx="6215106" cy="21431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Подбаймо разом, щоб наші діти зростали здоровими, думаючими та щасливими, будуймо платформу успіху у навчанні та подальшому житті!</a:t>
            </a:r>
            <a:r>
              <a:rPr lang="uk-UA" sz="3200" b="1" dirty="0" smtClean="0">
                <a:solidFill>
                  <a:srgbClr val="FF3399"/>
                </a:solidFill>
              </a:rPr>
              <a:t/>
            </a:r>
            <a:br>
              <a:rPr lang="uk-UA" sz="3200" b="1" dirty="0" smtClean="0">
                <a:solidFill>
                  <a:srgbClr val="FF3399"/>
                </a:solidFill>
              </a:rPr>
            </a:br>
            <a:r>
              <a:rPr lang="uk-UA" sz="4400" dirty="0">
                <a:solidFill>
                  <a:srgbClr val="FF3399"/>
                </a:solidFill>
              </a:rPr>
              <a:t> </a:t>
            </a:r>
            <a:r>
              <a:rPr lang="uk-UA" sz="4400" dirty="0" smtClean="0">
                <a:solidFill>
                  <a:srgbClr val="FF3399"/>
                </a:solidFill>
              </a:rPr>
              <a:t>                                                              </a:t>
            </a:r>
            <a:endParaRPr lang="uk-UA" sz="3600" dirty="0">
              <a:solidFill>
                <a:srgbClr val="FF3399"/>
              </a:solidFill>
            </a:endParaRPr>
          </a:p>
        </p:txBody>
      </p:sp>
      <p:pic>
        <p:nvPicPr>
          <p:cNvPr id="7" name="Рисунок 6" descr="C:\Documents and Settings\Сонечко\Рабочий стол\ЗВІТ КЕР 2020\Звыт кер.2020\ярмарка 2019р\IMG_9478.JPG"/>
          <p:cNvPicPr/>
          <p:nvPr/>
        </p:nvPicPr>
        <p:blipFill>
          <a:blip r:embed="rId3" cstate="print"/>
          <a:srcRect t="16827" r="5077" b="8413"/>
          <a:stretch>
            <a:fillRect/>
          </a:stretch>
        </p:blipFill>
        <p:spPr bwMode="auto">
          <a:xfrm>
            <a:off x="1547664" y="2636912"/>
            <a:ext cx="6408712" cy="389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03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Объект 1"/>
          <p:cNvGraphicFramePr>
            <a:graphicFrameLocks noGrp="1"/>
          </p:cNvGraphicFramePr>
          <p:nvPr/>
        </p:nvGraphicFramePr>
        <p:xfrm>
          <a:off x="2627784" y="908720"/>
          <a:ext cx="6336704" cy="5500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Содержимое 3"/>
          <p:cNvSpPr txBox="1">
            <a:spLocks/>
          </p:cNvSpPr>
          <p:nvPr/>
        </p:nvSpPr>
        <p:spPr>
          <a:xfrm>
            <a:off x="0" y="2428868"/>
            <a:ext cx="3214678" cy="4042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Char char=""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16A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Всього працює 60 чоловік.                        З них 30 педагогів: </a:t>
            </a: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616A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адміністративний персонал-2 вихователів-22 </a:t>
            </a:r>
            <a:r>
              <a:rPr kumimoji="0" lang="uk-UA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616A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пр.психолог</a:t>
            </a: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616A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-1 вч.логопед-1        </a:t>
            </a:r>
            <a:r>
              <a:rPr kumimoji="0" lang="uk-UA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616A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інс.з</a:t>
            </a: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616A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фіз-ри-1 керівників музичних-3 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1616A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03" y="-8457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428728" y="2643182"/>
            <a:ext cx="7360920" cy="560880"/>
            <a:chOff x="605987" y="72369"/>
            <a:chExt cx="7360920" cy="560880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605987" y="72369"/>
              <a:ext cx="7360920" cy="5608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633367" y="99749"/>
              <a:ext cx="7306160" cy="5061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78225" tIns="0" rIns="278225" bIns="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200" b="1" i="0" kern="1200" dirty="0" smtClean="0">
                  <a:solidFill>
                    <a:srgbClr val="7030A0"/>
                  </a:solidFill>
                  <a:latin typeface="Arial Narrow" panose="020B0606020202030204" pitchFamily="34" charset="0"/>
                </a:rPr>
                <a:t>Вища категорія - 4</a:t>
              </a:r>
              <a:endParaRPr lang="ru-RU" sz="3200" b="1" i="0" kern="1200" dirty="0">
                <a:solidFill>
                  <a:srgbClr val="7030A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000232" y="1000108"/>
            <a:ext cx="7000924" cy="1143008"/>
            <a:chOff x="596751" y="90726"/>
            <a:chExt cx="7360920" cy="560880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96751" y="90726"/>
              <a:ext cx="7360920" cy="56088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633367" y="99749"/>
              <a:ext cx="7306160" cy="50612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278225" tIns="0" rIns="278225" bIns="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200" b="1" i="0" kern="1200" dirty="0" smtClean="0">
                  <a:solidFill>
                    <a:srgbClr val="7030A0"/>
                  </a:solidFill>
                  <a:latin typeface="Arial Narrow" panose="020B0606020202030204" pitchFamily="34" charset="0"/>
                </a:rPr>
                <a:t>Кваліфікаційна категорія педагогічних працівників</a:t>
              </a:r>
              <a:endParaRPr lang="ru-RU" sz="3200" b="1" i="0" kern="1200" dirty="0">
                <a:solidFill>
                  <a:srgbClr val="7030A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214414" y="3500438"/>
            <a:ext cx="7360920" cy="560880"/>
            <a:chOff x="605987" y="72369"/>
            <a:chExt cx="7360920" cy="56088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605987" y="72369"/>
              <a:ext cx="7360920" cy="5608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33367" y="99749"/>
              <a:ext cx="7306160" cy="5061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78225" tIns="0" rIns="278225" bIns="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200" b="1" i="0" kern="1200" dirty="0" smtClean="0">
                  <a:solidFill>
                    <a:srgbClr val="7030A0"/>
                  </a:solidFill>
                  <a:latin typeface="Arial Narrow" panose="020B0606020202030204" pitchFamily="34" charset="0"/>
                </a:rPr>
                <a:t>Спеціаліст І категорії - 6</a:t>
              </a:r>
              <a:endParaRPr lang="ru-RU" sz="3200" b="1" i="0" kern="1200" dirty="0">
                <a:solidFill>
                  <a:srgbClr val="7030A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000100" y="4214818"/>
            <a:ext cx="7360920" cy="560880"/>
            <a:chOff x="605987" y="72369"/>
            <a:chExt cx="7360920" cy="560880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605987" y="72369"/>
              <a:ext cx="7360920" cy="5608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633367" y="99749"/>
              <a:ext cx="7306160" cy="5061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78225" tIns="0" rIns="278225" bIns="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200" b="1" i="0" kern="1200" dirty="0" smtClean="0">
                  <a:solidFill>
                    <a:srgbClr val="7030A0"/>
                  </a:solidFill>
                  <a:latin typeface="Arial Narrow" panose="020B0606020202030204" pitchFamily="34" charset="0"/>
                </a:rPr>
                <a:t>Спеціаліст ІІ категорії - 6</a:t>
              </a:r>
              <a:endParaRPr lang="ru-RU" sz="3200" b="1" i="0" kern="1200" dirty="0">
                <a:solidFill>
                  <a:srgbClr val="7030A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00034" y="5072074"/>
            <a:ext cx="7929618" cy="560880"/>
            <a:chOff x="320235" y="72369"/>
            <a:chExt cx="7929618" cy="56088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605987" y="72369"/>
              <a:ext cx="7360920" cy="5608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320235" y="99749"/>
              <a:ext cx="7929618" cy="5061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78225" tIns="0" rIns="278225" bIns="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200" b="1" i="0" kern="1200" dirty="0">
                <a:solidFill>
                  <a:srgbClr val="7030A0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85720" y="5857892"/>
            <a:ext cx="7643866" cy="560880"/>
            <a:chOff x="605987" y="72369"/>
            <a:chExt cx="7643866" cy="560880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605987" y="72369"/>
              <a:ext cx="7360920" cy="5608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633367" y="99749"/>
              <a:ext cx="7616486" cy="5061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278225" tIns="0" rIns="278225" bIns="0" numCol="1" spcCol="1270" anchor="ctr" anchorCtr="0">
              <a:noAutofit/>
            </a:bodyPr>
            <a:lstStyle/>
            <a:p>
              <a:pPr lvl="0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b="1" i="0" kern="1200" dirty="0" smtClean="0">
                  <a:solidFill>
                    <a:srgbClr val="7030A0"/>
                  </a:solidFill>
                  <a:latin typeface="Arial Narrow" panose="020B0606020202030204" pitchFamily="34" charset="0"/>
                </a:rPr>
                <a:t>Мають педагогічні звання</a:t>
              </a:r>
              <a:r>
                <a:rPr lang="uk-UA" sz="2400" b="1" dirty="0" smtClean="0">
                  <a:solidFill>
                    <a:srgbClr val="7030A0"/>
                  </a:solidFill>
                  <a:latin typeface="Arial Narrow" panose="020B0606020202030204" pitchFamily="34" charset="0"/>
                </a:rPr>
                <a:t> « </a:t>
              </a:r>
              <a:r>
                <a:rPr lang="uk-UA" sz="2400" b="1" i="0" kern="1200" dirty="0" smtClean="0">
                  <a:solidFill>
                    <a:srgbClr val="7030A0"/>
                  </a:solidFill>
                  <a:latin typeface="Arial Narrow" panose="020B0606020202030204" pitchFamily="34" charset="0"/>
                </a:rPr>
                <a:t>Вихователь-методист</a:t>
              </a:r>
              <a:r>
                <a:rPr lang="uk-UA" sz="2400" b="1" dirty="0" smtClean="0">
                  <a:solidFill>
                    <a:srgbClr val="7030A0"/>
                  </a:solidFill>
                  <a:latin typeface="Arial Narrow" panose="020B0606020202030204" pitchFamily="34" charset="0"/>
                </a:rPr>
                <a:t> » </a:t>
              </a:r>
              <a:r>
                <a:rPr lang="uk-UA" sz="2400" b="1" i="0" kern="1200" dirty="0" smtClean="0">
                  <a:solidFill>
                    <a:srgbClr val="7030A0"/>
                  </a:solidFill>
                  <a:latin typeface="Arial Narrow" panose="020B0606020202030204" pitchFamily="34" charset="0"/>
                </a:rPr>
                <a:t> - 4</a:t>
              </a:r>
              <a:endParaRPr lang="ru-RU" sz="2400" b="1" i="0" kern="1200" dirty="0">
                <a:solidFill>
                  <a:srgbClr val="7030A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428596" y="5072074"/>
            <a:ext cx="8143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Нагороджені нагрудним знаком «Відмінник освіти України» - 1</a:t>
            </a:r>
            <a:endParaRPr lang="ru-RU" sz="2400" b="1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03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0034" y="1714488"/>
            <a:ext cx="864396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FF00FF"/>
                </a:solidFill>
              </a:rPr>
              <a:t>Програмове забезпечення</a:t>
            </a:r>
          </a:p>
          <a:p>
            <a:pPr>
              <a:buFont typeface="Wingdings" pitchFamily="2" charset="2"/>
              <a:buChar char="v"/>
            </a:pPr>
            <a:r>
              <a:rPr lang="uk-UA" sz="2800" b="1" dirty="0" smtClean="0">
                <a:solidFill>
                  <a:srgbClr val="1616AA"/>
                </a:solidFill>
              </a:rPr>
              <a:t>Освітня програма виховання і навчання дітей від 2 до7 років  "</a:t>
            </a:r>
            <a:r>
              <a:rPr lang="uk-UA" sz="2800" b="1" dirty="0" err="1" smtClean="0">
                <a:solidFill>
                  <a:srgbClr val="1616AA"/>
                </a:solidFill>
              </a:rPr>
              <a:t>Дитина”</a:t>
            </a:r>
            <a:r>
              <a:rPr lang="uk-UA" sz="2800" b="1" dirty="0" smtClean="0">
                <a:solidFill>
                  <a:srgbClr val="1616AA"/>
                </a:solidFill>
              </a:rPr>
              <a:t>;</a:t>
            </a:r>
          </a:p>
          <a:p>
            <a:pPr>
              <a:buFont typeface="Wingdings" pitchFamily="2" charset="2"/>
              <a:buChar char="v"/>
            </a:pPr>
            <a:r>
              <a:rPr lang="uk-UA" sz="2800" b="1" dirty="0" smtClean="0">
                <a:solidFill>
                  <a:srgbClr val="1616AA"/>
                </a:solidFill>
              </a:rPr>
              <a:t>Програмно-методичний комплекс </a:t>
            </a:r>
            <a:r>
              <a:rPr lang="uk-UA" sz="2800" b="1" dirty="0" err="1" smtClean="0">
                <a:solidFill>
                  <a:srgbClr val="1616AA"/>
                </a:solidFill>
              </a:rPr>
              <a:t>“Корекційна</a:t>
            </a:r>
            <a:r>
              <a:rPr lang="uk-UA" sz="2800" b="1" dirty="0" smtClean="0">
                <a:solidFill>
                  <a:srgbClr val="1616AA"/>
                </a:solidFill>
              </a:rPr>
              <a:t> робота з розвитку мовлення дітей з фонетико-фонематичним недорозвитком мовлення 5р. життя ”</a:t>
            </a:r>
          </a:p>
          <a:p>
            <a:pPr>
              <a:buFont typeface="Wingdings" pitchFamily="2" charset="2"/>
              <a:buChar char="v"/>
            </a:pPr>
            <a:r>
              <a:rPr lang="uk-UA" sz="2800" b="1" dirty="0" smtClean="0">
                <a:solidFill>
                  <a:srgbClr val="1616AA"/>
                </a:solidFill>
              </a:rPr>
              <a:t>Програма </a:t>
            </a:r>
            <a:r>
              <a:rPr lang="uk-UA" sz="2800" b="1" dirty="0" err="1" smtClean="0">
                <a:solidFill>
                  <a:srgbClr val="1616AA"/>
                </a:solidFill>
              </a:rPr>
              <a:t>“Виховання</a:t>
            </a:r>
            <a:r>
              <a:rPr lang="uk-UA" sz="2800" b="1" dirty="0" smtClean="0">
                <a:solidFill>
                  <a:srgbClr val="1616AA"/>
                </a:solidFill>
              </a:rPr>
              <a:t> християнських моральних чеснот старших </a:t>
            </a:r>
            <a:r>
              <a:rPr lang="uk-UA" sz="2800" b="1" dirty="0" err="1" smtClean="0">
                <a:solidFill>
                  <a:srgbClr val="1616AA"/>
                </a:solidFill>
              </a:rPr>
              <a:t>дошкільників”</a:t>
            </a:r>
            <a:r>
              <a:rPr lang="uk-UA" sz="2800" b="1" dirty="0" smtClean="0">
                <a:solidFill>
                  <a:srgbClr val="1616AA"/>
                </a:solidFill>
              </a:rPr>
              <a:t>(</a:t>
            </a:r>
            <a:r>
              <a:rPr lang="uk-UA" sz="2400" b="1" dirty="0" smtClean="0">
                <a:solidFill>
                  <a:srgbClr val="1616AA"/>
                </a:solidFill>
              </a:rPr>
              <a:t>автор </a:t>
            </a:r>
            <a:r>
              <a:rPr lang="uk-UA" sz="2400" b="1" dirty="0" err="1" smtClean="0">
                <a:solidFill>
                  <a:srgbClr val="1616AA"/>
                </a:solidFill>
              </a:rPr>
              <a:t>вих-ль</a:t>
            </a:r>
            <a:r>
              <a:rPr lang="uk-UA" sz="2400" b="1" dirty="0" smtClean="0">
                <a:solidFill>
                  <a:srgbClr val="1616AA"/>
                </a:solidFill>
              </a:rPr>
              <a:t> ЗДО№30 </a:t>
            </a:r>
            <a:r>
              <a:rPr lang="uk-UA" sz="2400" b="1" dirty="0" err="1" smtClean="0">
                <a:solidFill>
                  <a:srgbClr val="1616AA"/>
                </a:solidFill>
              </a:rPr>
              <a:t>Кушнірчук</a:t>
            </a:r>
            <a:r>
              <a:rPr lang="uk-UA" sz="2400" b="1" dirty="0" smtClean="0">
                <a:solidFill>
                  <a:srgbClr val="1616AA"/>
                </a:solidFill>
              </a:rPr>
              <a:t> Н.Я.);</a:t>
            </a:r>
          </a:p>
          <a:p>
            <a:pPr>
              <a:buFont typeface="Wingdings" pitchFamily="2" charset="2"/>
              <a:buChar char="v"/>
            </a:pPr>
            <a:r>
              <a:rPr lang="uk-UA" sz="2400" b="1" dirty="0" smtClean="0">
                <a:solidFill>
                  <a:srgbClr val="1616AA"/>
                </a:solidFill>
              </a:rPr>
              <a:t>Парціальні програми, навчальні посібники рекомендовані МОН України</a:t>
            </a:r>
            <a:endParaRPr lang="ru-RU" sz="2400" b="1" dirty="0">
              <a:solidFill>
                <a:srgbClr val="1616AA"/>
              </a:solidFill>
            </a:endParaRPr>
          </a:p>
        </p:txBody>
      </p:sp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2857488" y="428604"/>
            <a:ext cx="6431537" cy="1142984"/>
          </a:xfrm>
        </p:spPr>
        <p:txBody>
          <a:bodyPr>
            <a:normAutofit fontScale="90000"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Організація </a:t>
            </a:r>
            <a:r>
              <a:rPr lang="uk-UA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освітньо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– виховного процесу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03" y="-8457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14414" y="642918"/>
            <a:ext cx="764386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600" b="1" i="1" dirty="0" smtClean="0">
              <a:solidFill>
                <a:srgbClr val="0066FF"/>
              </a:solidFill>
            </a:endParaRPr>
          </a:p>
          <a:p>
            <a:pPr algn="ctr"/>
            <a:r>
              <a:rPr lang="uk-UA" sz="4400" b="1" i="1" dirty="0" smtClean="0">
                <a:solidFill>
                  <a:srgbClr val="FF0000"/>
                </a:solidFill>
              </a:rPr>
              <a:t>Методична проблема</a:t>
            </a:r>
            <a:r>
              <a:rPr lang="uk-UA" sz="4000" b="1" i="1" dirty="0" smtClean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uk-UA" sz="4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4000" b="1" dirty="0" smtClean="0">
                <a:solidFill>
                  <a:srgbClr val="1616AA"/>
                </a:solidFill>
              </a:rPr>
              <a:t> Формування світоглядних орієнтирів особистості та духовно-патріотичних цінностей засобами художнього слова та краєзнавства</a:t>
            </a:r>
            <a:r>
              <a:rPr lang="uk-UA" sz="4000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»</a:t>
            </a:r>
            <a:r>
              <a:rPr lang="uk-UA" sz="4000" b="1" dirty="0" smtClean="0">
                <a:solidFill>
                  <a:srgbClr val="1616AA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03" y="-8457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764704"/>
            <a:ext cx="850112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 smtClean="0">
                <a:solidFill>
                  <a:srgbClr val="CC00CC"/>
                </a:solidFill>
              </a:rPr>
              <a:t>                                        </a:t>
            </a:r>
          </a:p>
          <a:p>
            <a:pPr algn="r"/>
            <a:r>
              <a:rPr lang="uk-UA" sz="4000" b="1" i="1" dirty="0" smtClean="0">
                <a:solidFill>
                  <a:srgbClr val="CC00CC"/>
                </a:solidFill>
              </a:rPr>
              <a:t>Основні завдання: </a:t>
            </a:r>
          </a:p>
          <a:p>
            <a:pPr algn="just">
              <a:buFont typeface="Wingdings" pitchFamily="2" charset="2"/>
              <a:buChar char="Ø"/>
            </a:pPr>
            <a:r>
              <a:rPr lang="uk-UA" sz="2400" b="1" dirty="0" smtClean="0">
                <a:solidFill>
                  <a:srgbClr val="1616AA"/>
                </a:solidFill>
              </a:rPr>
              <a:t>удосконалювати роботу, спрямовану на виховання патріотичних почуттів та правову свідомість дошкільників засобами художнього слова та краєзнавства;</a:t>
            </a:r>
          </a:p>
          <a:p>
            <a:pPr algn="just">
              <a:buFont typeface="Wingdings" pitchFamily="2" charset="2"/>
              <a:buChar char="Ø"/>
            </a:pPr>
            <a:r>
              <a:rPr lang="uk-UA" sz="2400" b="1" dirty="0" smtClean="0">
                <a:solidFill>
                  <a:srgbClr val="1616AA"/>
                </a:solidFill>
              </a:rPr>
              <a:t>розкривати творчий потенціал дошкільників через формування ігрової компетентності шляхом визнання самоцінності вільної гри та збагачення ігрового середовища;</a:t>
            </a:r>
          </a:p>
          <a:p>
            <a:pPr algn="just">
              <a:buFont typeface="Wingdings" pitchFamily="2" charset="2"/>
              <a:buChar char="Ø"/>
            </a:pPr>
            <a:r>
              <a:rPr lang="uk-UA" sz="2400" b="1" dirty="0" smtClean="0">
                <a:solidFill>
                  <a:srgbClr val="1616AA"/>
                </a:solidFill>
              </a:rPr>
              <a:t>формувати усвідомлене ставлення дошкільників до власного здоров'я та безпечної життєдіяльності;</a:t>
            </a:r>
          </a:p>
          <a:p>
            <a:pPr algn="just">
              <a:buFont typeface="Wingdings" pitchFamily="2" charset="2"/>
              <a:buChar char="Ø"/>
            </a:pPr>
            <a:r>
              <a:rPr lang="uk-UA" sz="2400" b="1" dirty="0" smtClean="0">
                <a:solidFill>
                  <a:srgbClr val="1616AA"/>
                </a:solidFill>
              </a:rPr>
              <a:t> оптимізувати руховий режим та загартування як спосіб оздоровлення та зміцнення здоров'я дітей (у літній період).</a:t>
            </a:r>
            <a:endParaRPr lang="ru-RU" sz="2400" b="1" dirty="0">
              <a:solidFill>
                <a:srgbClr val="1616AA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03" y="0"/>
            <a:ext cx="91975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9"/>
          <p:cNvSpPr>
            <a:spLocks noGrp="1"/>
          </p:cNvSpPr>
          <p:nvPr/>
        </p:nvSpPr>
        <p:spPr>
          <a:xfrm>
            <a:off x="0" y="260648"/>
            <a:ext cx="5500726" cy="6240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uk-UA" b="1" i="1" dirty="0" smtClean="0">
                <a:solidFill>
                  <a:srgbClr val="C00000"/>
                </a:solidFill>
              </a:rPr>
              <a:t>     Методична робота:</a:t>
            </a: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1616AA"/>
                </a:solidFill>
              </a:rPr>
              <a:t>педагогічні ради;</a:t>
            </a: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1616AA"/>
                </a:solidFill>
              </a:rPr>
              <a:t>творча група досвідчених педагогів ЗДО;</a:t>
            </a: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1616AA"/>
                </a:solidFill>
              </a:rPr>
              <a:t>майстер-клас </a:t>
            </a:r>
            <a:r>
              <a:rPr lang="uk-UA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uk-UA" b="1" dirty="0" smtClean="0">
                <a:solidFill>
                  <a:srgbClr val="1616AA"/>
                </a:solidFill>
              </a:rPr>
              <a:t>Технологія створення </a:t>
            </a:r>
            <a:r>
              <a:rPr lang="uk-UA" b="1" dirty="0" err="1" smtClean="0">
                <a:solidFill>
                  <a:srgbClr val="1616AA"/>
                </a:solidFill>
              </a:rPr>
              <a:t>мультим.презентації</a:t>
            </a:r>
            <a:r>
              <a:rPr lang="uk-UA" b="1" dirty="0" smtClean="0">
                <a:solidFill>
                  <a:srgbClr val="1616AA"/>
                </a:solidFill>
              </a:rPr>
              <a:t> до творчого звіту</a:t>
            </a:r>
            <a:r>
              <a:rPr lang="uk-UA" b="1" dirty="0" smtClean="0">
                <a:solidFill>
                  <a:srgbClr val="1616AA"/>
                </a:solidFill>
                <a:latin typeface="Times New Roman" pitchFamily="18" charset="0"/>
                <a:cs typeface="Times New Roman" pitchFamily="18" charset="0"/>
              </a:rPr>
              <a:t> »</a:t>
            </a:r>
            <a:endParaRPr lang="ru-RU" b="1" dirty="0" smtClean="0">
              <a:solidFill>
                <a:srgbClr val="1616AA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1616AA"/>
                </a:solidFill>
              </a:rPr>
              <a:t>Колективні </a:t>
            </a:r>
            <a:r>
              <a:rPr lang="uk-UA" b="1" dirty="0" err="1" smtClean="0">
                <a:solidFill>
                  <a:srgbClr val="1616AA"/>
                </a:solidFill>
              </a:rPr>
              <a:t>пергляди</a:t>
            </a:r>
            <a:r>
              <a:rPr lang="uk-UA" b="1" dirty="0" smtClean="0">
                <a:solidFill>
                  <a:srgbClr val="1616AA"/>
                </a:solidFill>
              </a:rPr>
              <a:t>, конкурси, огляди, виставки</a:t>
            </a: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1616AA"/>
                </a:solidFill>
              </a:rPr>
              <a:t>Семінари, семінари-практикуми</a:t>
            </a: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solidFill>
                  <a:srgbClr val="1616AA"/>
                </a:solidFill>
              </a:rPr>
              <a:t>Консультативний пункт та ін.</a:t>
            </a:r>
            <a:endParaRPr lang="uk-UA" b="1" dirty="0" smtClean="0">
              <a:solidFill>
                <a:srgbClr val="CC00CC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b="1" i="1" dirty="0">
              <a:solidFill>
                <a:srgbClr val="CC00CC"/>
              </a:solidFill>
            </a:endParaRPr>
          </a:p>
        </p:txBody>
      </p:sp>
      <p:pic>
        <p:nvPicPr>
          <p:cNvPr id="30721" name="Picture 1" descr="D:\Звіт керівника 2022\Фото 2022\WhatsApp Image 2021-04-13 at 14.22.24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836712"/>
            <a:ext cx="3477361" cy="2520280"/>
          </a:xfrm>
          <a:prstGeom prst="rect">
            <a:avLst/>
          </a:prstGeom>
          <a:noFill/>
        </p:spPr>
      </p:pic>
      <p:pic>
        <p:nvPicPr>
          <p:cNvPr id="8" name="Рисунок 7" descr="D:\Звіт керівника 2022\Фото 2022\13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645024"/>
            <a:ext cx="339234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934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2199</TotalTime>
  <Words>1264</Words>
  <Application>Microsoft Office PowerPoint</Application>
  <PresentationFormat>Экран (4:3)</PresentationFormat>
  <Paragraphs>207</Paragraphs>
  <Slides>38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1" baseType="lpstr">
      <vt:lpstr>Тема Office</vt:lpstr>
      <vt:lpstr>Диаграмма</vt:lpstr>
      <vt:lpstr>Діаграма</vt:lpstr>
      <vt:lpstr>Слайд 1</vt:lpstr>
      <vt:lpstr>Нормативно – правове забезпечення</vt:lpstr>
      <vt:lpstr>Головною метою   закладу дошкільної освіти є виховання здорової та компетентної особистості, забезпечення якісної та доступної освіти  </vt:lpstr>
      <vt:lpstr>Слайд 4</vt:lpstr>
      <vt:lpstr>Слайд 5</vt:lpstr>
      <vt:lpstr>Організація освітньо – виховного процесу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Ігрові групові майданчики – середовище для всебічного розвитку дошкільників</vt:lpstr>
      <vt:lpstr>Авторські навчально-розвивальні посібники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Логопедичний  пункт </vt:lpstr>
      <vt:lpstr>Слайд 31</vt:lpstr>
      <vt:lpstr>Слайд 32</vt:lpstr>
      <vt:lpstr>Організація медичного обслуговування </vt:lpstr>
      <vt:lpstr>Фінансово-господарська діяльність </vt:lpstr>
      <vt:lpstr>Матеріально-технічне забезпечення </vt:lpstr>
      <vt:lpstr>Слайд 36</vt:lpstr>
      <vt:lpstr>Флешмоб «Я і моя Україна»</vt:lpstr>
      <vt:lpstr>Слайд 38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Сонячний</cp:lastModifiedBy>
  <cp:revision>585</cp:revision>
  <dcterms:created xsi:type="dcterms:W3CDTF">2018-04-17T10:01:28Z</dcterms:created>
  <dcterms:modified xsi:type="dcterms:W3CDTF">2022-06-28T10:04:38Z</dcterms:modified>
</cp:coreProperties>
</file>